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1" r:id="rId2"/>
    <p:sldId id="308" r:id="rId3"/>
    <p:sldId id="309" r:id="rId4"/>
    <p:sldId id="269" r:id="rId5"/>
    <p:sldId id="315" r:id="rId6"/>
    <p:sldId id="316" r:id="rId7"/>
    <p:sldId id="311" r:id="rId8"/>
    <p:sldId id="314" r:id="rId9"/>
    <p:sldId id="260" r:id="rId10"/>
    <p:sldId id="317" r:id="rId11"/>
    <p:sldId id="313" r:id="rId12"/>
    <p:sldId id="266" r:id="rId13"/>
    <p:sldId id="310" r:id="rId14"/>
    <p:sldId id="318" r:id="rId15"/>
    <p:sldId id="320" r:id="rId16"/>
    <p:sldId id="321" r:id="rId17"/>
    <p:sldId id="322" r:id="rId18"/>
    <p:sldId id="268" r:id="rId19"/>
    <p:sldId id="286" r:id="rId20"/>
    <p:sldId id="323" r:id="rId21"/>
    <p:sldId id="325" r:id="rId22"/>
    <p:sldId id="324"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15" autoAdjust="0"/>
    <p:restoredTop sz="94660"/>
  </p:normalViewPr>
  <p:slideViewPr>
    <p:cSldViewPr snapToGrid="0">
      <p:cViewPr varScale="1">
        <p:scale>
          <a:sx n="112" d="100"/>
          <a:sy n="112" d="100"/>
        </p:scale>
        <p:origin x="232" y="1648"/>
      </p:cViewPr>
      <p:guideLst/>
    </p:cSldViewPr>
  </p:slideViewPr>
  <p:notesTextViewPr>
    <p:cViewPr>
      <p:scale>
        <a:sx n="1" d="1"/>
        <a:sy n="1" d="1"/>
      </p:scale>
      <p:origin x="0" y="0"/>
    </p:cViewPr>
  </p:notesTextViewPr>
  <p:sorterViewPr>
    <p:cViewPr>
      <p:scale>
        <a:sx n="83" d="100"/>
        <a:sy n="83" d="100"/>
      </p:scale>
      <p:origin x="0" y="0"/>
    </p:cViewPr>
  </p:sorterViewPr>
  <p:notesViewPr>
    <p:cSldViewPr snapToGrid="0">
      <p:cViewPr varScale="1">
        <p:scale>
          <a:sx n="88" d="100"/>
          <a:sy n="88" d="100"/>
        </p:scale>
        <p:origin x="296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59AE4-2E6A-4B8B-9742-C33A914DC4EC}" type="datetimeFigureOut">
              <a:rPr lang="en-US" smtClean="0"/>
              <a:t>11/11/21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AB205-38E2-4269-9DEC-634101E39FD1}" type="slidenum">
              <a:rPr lang="en-US" smtClean="0"/>
              <a:t>‹#›</a:t>
            </a:fld>
            <a:endParaRPr lang="en-US"/>
          </a:p>
        </p:txBody>
      </p:sp>
    </p:spTree>
    <p:extLst>
      <p:ext uri="{BB962C8B-B14F-4D97-AF65-F5344CB8AC3E}">
        <p14:creationId xmlns:p14="http://schemas.microsoft.com/office/powerpoint/2010/main" val="341524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F6148-FD02-4122-ABCD-F75551A27F85}" type="datetimeFigureOut">
              <a:rPr lang="en-US" smtClean="0"/>
              <a:t>11/11/21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ED855-4B57-4AA6-B0D5-383AB0374346}" type="slidenum">
              <a:rPr lang="en-US" smtClean="0"/>
              <a:t>‹#›</a:t>
            </a:fld>
            <a:endParaRPr lang="en-US"/>
          </a:p>
        </p:txBody>
      </p:sp>
    </p:spTree>
    <p:extLst>
      <p:ext uri="{BB962C8B-B14F-4D97-AF65-F5344CB8AC3E}">
        <p14:creationId xmlns:p14="http://schemas.microsoft.com/office/powerpoint/2010/main" val="220293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click -&gt; Format Background -&gt; Replace it with your picture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5AED855-4B57-4AA6-B0D5-383AB0374346}" type="slidenum">
              <a:rPr lang="en-US" smtClean="0"/>
              <a:t>1</a:t>
            </a:fld>
            <a:endParaRPr lang="en-US" dirty="0"/>
          </a:p>
        </p:txBody>
      </p:sp>
    </p:spTree>
    <p:extLst>
      <p:ext uri="{BB962C8B-B14F-4D97-AF65-F5344CB8AC3E}">
        <p14:creationId xmlns:p14="http://schemas.microsoft.com/office/powerpoint/2010/main" val="344247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592138"/>
            <a:ext cx="12192000" cy="4276725"/>
          </a:xfrm>
        </p:spPr>
        <p:txBody>
          <a:bodyPr/>
          <a:lstStyle/>
          <a:p>
            <a:endParaRPr lang="en-US"/>
          </a:p>
        </p:txBody>
      </p:sp>
    </p:spTree>
    <p:extLst>
      <p:ext uri="{BB962C8B-B14F-4D97-AF65-F5344CB8AC3E}">
        <p14:creationId xmlns:p14="http://schemas.microsoft.com/office/powerpoint/2010/main" val="99495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Picture Placeholder 3"/>
          <p:cNvSpPr>
            <a:spLocks noGrp="1"/>
          </p:cNvSpPr>
          <p:nvPr userDrawn="1">
            <p:ph type="pic" sz="quarter" idx="14"/>
          </p:nvPr>
        </p:nvSpPr>
        <p:spPr>
          <a:xfrm>
            <a:off x="544616" y="2990079"/>
            <a:ext cx="2608262" cy="2608262"/>
          </a:xfrm>
          <a:prstGeom prst="diamond">
            <a:avLst/>
          </a:prstGeom>
          <a:ln w="15875">
            <a:noFill/>
          </a:ln>
        </p:spPr>
        <p:txBody>
          <a:bodyPr>
            <a:normAutofit/>
          </a:bodyPr>
          <a:lstStyle>
            <a:lvl1pPr>
              <a:defRPr sz="1200"/>
            </a:lvl1pPr>
          </a:lstStyle>
          <a:p>
            <a:endParaRPr lang="id-ID"/>
          </a:p>
        </p:txBody>
      </p:sp>
      <p:sp>
        <p:nvSpPr>
          <p:cNvPr id="13" name="Picture Placeholder 3"/>
          <p:cNvSpPr>
            <a:spLocks noGrp="1"/>
          </p:cNvSpPr>
          <p:nvPr userDrawn="1">
            <p:ph type="pic" sz="quarter" idx="15"/>
          </p:nvPr>
        </p:nvSpPr>
        <p:spPr>
          <a:xfrm>
            <a:off x="1948340" y="1570277"/>
            <a:ext cx="2608262" cy="2608262"/>
          </a:xfrm>
          <a:prstGeom prst="diamond">
            <a:avLst/>
          </a:prstGeom>
          <a:ln w="15875">
            <a:noFill/>
          </a:ln>
        </p:spPr>
        <p:txBody>
          <a:bodyPr>
            <a:normAutofit/>
          </a:bodyPr>
          <a:lstStyle>
            <a:lvl1pPr>
              <a:defRPr sz="1200"/>
            </a:lvl1pPr>
          </a:lstStyle>
          <a:p>
            <a:endParaRPr lang="id-ID"/>
          </a:p>
        </p:txBody>
      </p:sp>
      <p:sp>
        <p:nvSpPr>
          <p:cNvPr id="15" name="Picture Placeholder 3"/>
          <p:cNvSpPr>
            <a:spLocks noGrp="1"/>
          </p:cNvSpPr>
          <p:nvPr userDrawn="1">
            <p:ph type="pic" sz="quarter" idx="16"/>
          </p:nvPr>
        </p:nvSpPr>
        <p:spPr>
          <a:xfrm>
            <a:off x="3352064" y="2990079"/>
            <a:ext cx="2608262" cy="2608262"/>
          </a:xfrm>
          <a:prstGeom prst="diamond">
            <a:avLst/>
          </a:prstGeom>
          <a:ln w="15875">
            <a:noFill/>
          </a:ln>
        </p:spPr>
        <p:txBody>
          <a:bodyPr>
            <a:normAutofit/>
          </a:bodyPr>
          <a:lstStyle>
            <a:lvl1pPr>
              <a:defRPr sz="1200"/>
            </a:lvl1pPr>
          </a:lstStyle>
          <a:p>
            <a:endParaRPr lang="id-ID"/>
          </a:p>
        </p:txBody>
      </p:sp>
      <p:sp>
        <p:nvSpPr>
          <p:cNvPr id="16" name="Picture Placeholder 3"/>
          <p:cNvSpPr>
            <a:spLocks noGrp="1"/>
          </p:cNvSpPr>
          <p:nvPr userDrawn="1">
            <p:ph type="pic" sz="quarter" idx="17"/>
          </p:nvPr>
        </p:nvSpPr>
        <p:spPr>
          <a:xfrm>
            <a:off x="4755788" y="1570277"/>
            <a:ext cx="2608262" cy="2608262"/>
          </a:xfrm>
          <a:prstGeom prst="diamond">
            <a:avLst/>
          </a:prstGeom>
          <a:ln w="15875">
            <a:noFill/>
          </a:ln>
        </p:spPr>
        <p:txBody>
          <a:bodyPr>
            <a:normAutofit/>
          </a:bodyPr>
          <a:lstStyle>
            <a:lvl1pPr>
              <a:defRPr sz="1200"/>
            </a:lvl1pPr>
          </a:lstStyle>
          <a:p>
            <a:endParaRPr lang="id-ID"/>
          </a:p>
        </p:txBody>
      </p:sp>
      <p:sp>
        <p:nvSpPr>
          <p:cNvPr id="17" name="Picture Placeholder 3"/>
          <p:cNvSpPr>
            <a:spLocks noGrp="1"/>
          </p:cNvSpPr>
          <p:nvPr userDrawn="1">
            <p:ph type="pic" sz="quarter" idx="18"/>
          </p:nvPr>
        </p:nvSpPr>
        <p:spPr>
          <a:xfrm>
            <a:off x="6159512" y="2990079"/>
            <a:ext cx="2608262" cy="2608262"/>
          </a:xfrm>
          <a:prstGeom prst="diamond">
            <a:avLst/>
          </a:prstGeom>
          <a:ln w="15875">
            <a:noFill/>
          </a:ln>
        </p:spPr>
        <p:txBody>
          <a:bodyPr>
            <a:normAutofit/>
          </a:bodyPr>
          <a:lstStyle>
            <a:lvl1pPr>
              <a:defRPr sz="1200"/>
            </a:lvl1pPr>
          </a:lstStyle>
          <a:p>
            <a:endParaRPr lang="id-ID"/>
          </a:p>
        </p:txBody>
      </p:sp>
      <p:sp>
        <p:nvSpPr>
          <p:cNvPr id="18" name="Picture Placeholder 3"/>
          <p:cNvSpPr>
            <a:spLocks noGrp="1"/>
          </p:cNvSpPr>
          <p:nvPr userDrawn="1">
            <p:ph type="pic" sz="quarter" idx="19"/>
          </p:nvPr>
        </p:nvSpPr>
        <p:spPr>
          <a:xfrm>
            <a:off x="7563236" y="1575107"/>
            <a:ext cx="2608262" cy="2608262"/>
          </a:xfrm>
          <a:prstGeom prst="diamond">
            <a:avLst/>
          </a:prstGeom>
          <a:ln w="15875">
            <a:noFill/>
          </a:ln>
        </p:spPr>
        <p:txBody>
          <a:bodyPr>
            <a:normAutofit/>
          </a:bodyPr>
          <a:lstStyle>
            <a:lvl1pPr>
              <a:defRPr sz="1200"/>
            </a:lvl1pPr>
          </a:lstStyle>
          <a:p>
            <a:endParaRPr lang="id-ID"/>
          </a:p>
        </p:txBody>
      </p:sp>
      <p:sp>
        <p:nvSpPr>
          <p:cNvPr id="19" name="Picture Placeholder 3"/>
          <p:cNvSpPr>
            <a:spLocks noGrp="1"/>
          </p:cNvSpPr>
          <p:nvPr userDrawn="1">
            <p:ph type="pic" sz="quarter" idx="20"/>
          </p:nvPr>
        </p:nvSpPr>
        <p:spPr>
          <a:xfrm>
            <a:off x="8966960" y="2994909"/>
            <a:ext cx="2608262" cy="2608262"/>
          </a:xfrm>
          <a:prstGeom prst="diamond">
            <a:avLst/>
          </a:prstGeom>
          <a:ln w="15875">
            <a:noFill/>
          </a:ln>
        </p:spPr>
        <p:txBody>
          <a:bodyPr>
            <a:normAutofit/>
          </a:bodyPr>
          <a:lstStyle>
            <a:lvl1pPr>
              <a:defRPr sz="1200"/>
            </a:lvl1pPr>
          </a:lstStyle>
          <a:p>
            <a:endParaRPr lang="id-ID"/>
          </a:p>
        </p:txBody>
      </p:sp>
      <p:sp>
        <p:nvSpPr>
          <p:cNvPr id="21"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20" name="Picture 19">
            <a:extLst>
              <a:ext uri="{FF2B5EF4-FFF2-40B4-BE49-F238E27FC236}">
                <a16:creationId xmlns:a16="http://schemas.microsoft.com/office/drawing/2014/main" id="{575C9FEC-E056-49A2-B80C-C53383923A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37757"/>
            <a:ext cx="2139516" cy="695343"/>
          </a:xfrm>
          <a:prstGeom prst="rect">
            <a:avLst/>
          </a:prstGeom>
        </p:spPr>
      </p:pic>
    </p:spTree>
    <p:extLst>
      <p:ext uri="{BB962C8B-B14F-4D97-AF65-F5344CB8AC3E}">
        <p14:creationId xmlns:p14="http://schemas.microsoft.com/office/powerpoint/2010/main" val="288753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down)">
                                      <p:cBhvr>
                                        <p:cTn id="12" dur="500"/>
                                        <p:tgtEl>
                                          <p:spTgt spid="13"/>
                                        </p:tgtEl>
                                      </p:cBhvr>
                                    </p:animEffect>
                                  </p:childTnLst>
                                </p:cTn>
                              </p:par>
                              <p:par>
                                <p:cTn id="13" presetID="1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par>
                                <p:cTn id="17" presetID="1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down)">
                                      <p:cBhvr>
                                        <p:cTn id="20" dur="500"/>
                                        <p:tgtEl>
                                          <p:spTgt spid="16"/>
                                        </p:tgtEl>
                                      </p:cBhvr>
                                    </p:animEffect>
                                  </p:childTnLst>
                                </p:cTn>
                              </p:par>
                              <p:par>
                                <p:cTn id="21" presetID="12" presetClass="entr" presetSubtype="4" fill="hold" grpId="0" nodeType="withEffect" nodePh="1">
                                  <p:stCondLst>
                                    <p:cond delay="0"/>
                                  </p:stCondLst>
                                  <p:endCondLst>
                                    <p:cond evt="begin" delay="0">
                                      <p:tn val="21"/>
                                    </p:cond>
                                  </p:end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ppt_y</p:attrName>
                                        </p:attrNameLst>
                                      </p:cBhvr>
                                      <p:tavLst>
                                        <p:tav tm="0">
                                          <p:val>
                                            <p:strVal val="#ppt_y+#ppt_h*1.125000"/>
                                          </p:val>
                                        </p:tav>
                                        <p:tav tm="100000">
                                          <p:val>
                                            <p:strVal val="#ppt_y"/>
                                          </p:val>
                                        </p:tav>
                                      </p:tavLst>
                                    </p:anim>
                                    <p:animEffect transition="in" filter="wipe(up)">
                                      <p:cBhvr>
                                        <p:cTn id="24" dur="500"/>
                                        <p:tgtEl>
                                          <p:spTgt spid="17"/>
                                        </p:tgtEl>
                                      </p:cBhvr>
                                    </p:animEffect>
                                  </p:childTnLst>
                                </p:cTn>
                              </p:par>
                              <p:par>
                                <p:cTn id="25" presetID="12" presetClass="entr" presetSubtype="1" fill="hold" grpId="0" nodeType="withEffect" nodePh="1">
                                  <p:stCondLst>
                                    <p:cond delay="0"/>
                                  </p:stCondLst>
                                  <p:endCondLst>
                                    <p:cond evt="begin" delay="0">
                                      <p:tn val="25"/>
                                    </p:cond>
                                  </p:end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down)">
                                      <p:cBhvr>
                                        <p:cTn id="28" dur="500"/>
                                        <p:tgtEl>
                                          <p:spTgt spid="18"/>
                                        </p:tgtEl>
                                      </p:cBhvr>
                                    </p:animEffect>
                                  </p:childTnLst>
                                </p:cTn>
                              </p:par>
                              <p:par>
                                <p:cTn id="29" presetID="1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Picture Placeholder 3"/>
          <p:cNvSpPr>
            <a:spLocks noGrp="1"/>
          </p:cNvSpPr>
          <p:nvPr userDrawn="1">
            <p:ph type="pic" sz="quarter" idx="14"/>
          </p:nvPr>
        </p:nvSpPr>
        <p:spPr>
          <a:xfrm>
            <a:off x="5173733" y="1536348"/>
            <a:ext cx="5705505" cy="2160000"/>
          </a:xfrm>
        </p:spPr>
        <p:txBody>
          <a:bodyPr/>
          <a:lstStyle/>
          <a:p>
            <a:endParaRPr lang="id-ID"/>
          </a:p>
        </p:txBody>
      </p:sp>
      <p:sp>
        <p:nvSpPr>
          <p:cNvPr id="13" name="Picture Placeholder 3"/>
          <p:cNvSpPr>
            <a:spLocks noGrp="1"/>
          </p:cNvSpPr>
          <p:nvPr userDrawn="1">
            <p:ph type="pic" sz="quarter" idx="18"/>
          </p:nvPr>
        </p:nvSpPr>
        <p:spPr>
          <a:xfrm>
            <a:off x="8107238" y="3815345"/>
            <a:ext cx="2772000" cy="2160000"/>
          </a:xfrm>
        </p:spPr>
        <p:txBody>
          <a:bodyPr/>
          <a:lstStyle/>
          <a:p>
            <a:endParaRPr lang="id-ID"/>
          </a:p>
        </p:txBody>
      </p:sp>
      <p:sp>
        <p:nvSpPr>
          <p:cNvPr id="15" name="Picture Placeholder 3"/>
          <p:cNvSpPr>
            <a:spLocks noGrp="1"/>
          </p:cNvSpPr>
          <p:nvPr userDrawn="1">
            <p:ph type="pic" sz="quarter" idx="20"/>
          </p:nvPr>
        </p:nvSpPr>
        <p:spPr>
          <a:xfrm>
            <a:off x="363638" y="1536347"/>
            <a:ext cx="4691795" cy="4438997"/>
          </a:xfrm>
        </p:spPr>
        <p:txBody>
          <a:bodyPr/>
          <a:lstStyle/>
          <a:p>
            <a:endParaRPr lang="id-ID"/>
          </a:p>
        </p:txBody>
      </p:sp>
      <p:sp>
        <p:nvSpPr>
          <p:cNvPr id="16" name="Picture Placeholder 3"/>
          <p:cNvSpPr>
            <a:spLocks noGrp="1"/>
          </p:cNvSpPr>
          <p:nvPr userDrawn="1">
            <p:ph type="pic" sz="quarter" idx="21"/>
          </p:nvPr>
        </p:nvSpPr>
        <p:spPr>
          <a:xfrm>
            <a:off x="5173734" y="3815345"/>
            <a:ext cx="2772000" cy="2160000"/>
          </a:xfrm>
        </p:spPr>
        <p:txBody>
          <a:bodyPr/>
          <a:lstStyle/>
          <a:p>
            <a:endParaRPr lang="id-ID"/>
          </a:p>
        </p:txBody>
      </p:sp>
      <p:sp>
        <p:nvSpPr>
          <p:cNvPr id="18"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7" name="Picture 16">
            <a:extLst>
              <a:ext uri="{FF2B5EF4-FFF2-40B4-BE49-F238E27FC236}">
                <a16:creationId xmlns:a16="http://schemas.microsoft.com/office/drawing/2014/main" id="{F43E5D33-7E26-4065-83C6-1D801F42CD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612324"/>
            <a:ext cx="2139516" cy="695343"/>
          </a:xfrm>
          <a:prstGeom prst="rect">
            <a:avLst/>
          </a:prstGeom>
        </p:spPr>
      </p:pic>
    </p:spTree>
    <p:extLst>
      <p:ext uri="{BB962C8B-B14F-4D97-AF65-F5344CB8AC3E}">
        <p14:creationId xmlns:p14="http://schemas.microsoft.com/office/powerpoint/2010/main" val="280345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par>
                                <p:cTn id="9" presetID="1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left)">
                                      <p:cBhvr>
                                        <p:cTn id="12" dur="500"/>
                                        <p:tgtEl>
                                          <p:spTgt spid="12"/>
                                        </p:tgtEl>
                                      </p:cBhvr>
                                    </p:animEffect>
                                  </p:childTnLst>
                                </p:cTn>
                              </p:par>
                              <p:par>
                                <p:cTn id="13" presetID="1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495300" y="1912268"/>
            <a:ext cx="3429000" cy="2197100"/>
          </a:xfrm>
        </p:spPr>
        <p:txBody>
          <a:bodyPr/>
          <a:lstStyle/>
          <a:p>
            <a:endParaRPr lang="en-US"/>
          </a:p>
        </p:txBody>
      </p:sp>
      <p:sp>
        <p:nvSpPr>
          <p:cNvPr id="12" name="Picture Placeholder 3"/>
          <p:cNvSpPr>
            <a:spLocks noGrp="1"/>
          </p:cNvSpPr>
          <p:nvPr userDrawn="1">
            <p:ph type="pic" sz="quarter" idx="11"/>
          </p:nvPr>
        </p:nvSpPr>
        <p:spPr>
          <a:xfrm>
            <a:off x="4152900" y="1912268"/>
            <a:ext cx="3429000" cy="2197100"/>
          </a:xfrm>
        </p:spPr>
        <p:txBody>
          <a:bodyPr/>
          <a:lstStyle/>
          <a:p>
            <a:endParaRPr lang="en-US"/>
          </a:p>
        </p:txBody>
      </p:sp>
      <p:sp>
        <p:nvSpPr>
          <p:cNvPr id="13" name="Picture Placeholder 3"/>
          <p:cNvSpPr>
            <a:spLocks noGrp="1"/>
          </p:cNvSpPr>
          <p:nvPr userDrawn="1">
            <p:ph type="pic" sz="quarter" idx="12"/>
          </p:nvPr>
        </p:nvSpPr>
        <p:spPr>
          <a:xfrm>
            <a:off x="7810500" y="1912268"/>
            <a:ext cx="3429000" cy="2197100"/>
          </a:xfrm>
        </p:spPr>
        <p:txBody>
          <a:bodyPr/>
          <a:lstStyle/>
          <a:p>
            <a:endParaRPr lang="en-US"/>
          </a:p>
        </p:txBody>
      </p:sp>
      <p:sp>
        <p:nvSpPr>
          <p:cNvPr id="16"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5" name="Picture 14">
            <a:extLst>
              <a:ext uri="{FF2B5EF4-FFF2-40B4-BE49-F238E27FC236}">
                <a16:creationId xmlns:a16="http://schemas.microsoft.com/office/drawing/2014/main" id="{D754A3E3-18BA-4443-8133-131C99AA78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3504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2" presetClass="entr" presetSubtype="1"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down)">
                                      <p:cBhvr>
                                        <p:cTn id="12" dur="500"/>
                                        <p:tgtEl>
                                          <p:spTgt spid="12"/>
                                        </p:tgtEl>
                                      </p:cBhvr>
                                    </p:animEffect>
                                  </p:childTnLst>
                                </p:cTn>
                              </p:par>
                              <p:par>
                                <p:cTn id="13" presetID="12" presetClass="entr" presetSubtype="1"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902960" cy="6858000"/>
          </a:xfrm>
          <a:prstGeom prst="homePlate">
            <a:avLst>
              <a:gd name="adj" fmla="val 11289"/>
            </a:avLst>
          </a:prstGeom>
        </p:spPr>
        <p:txBody>
          <a:bodyPr/>
          <a:lstStyle/>
          <a:p>
            <a:endParaRPr lang="en-US"/>
          </a:p>
        </p:txBody>
      </p:sp>
    </p:spTree>
    <p:extLst>
      <p:ext uri="{BB962C8B-B14F-4D97-AF65-F5344CB8AC3E}">
        <p14:creationId xmlns:p14="http://schemas.microsoft.com/office/powerpoint/2010/main" val="37608229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60000">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85" y="711200"/>
            <a:ext cx="4798643" cy="6258559"/>
          </a:xfrm>
          <a:prstGeom prst="rect">
            <a:avLst/>
          </a:prstGeom>
        </p:spPr>
      </p:pic>
      <p:sp>
        <p:nvSpPr>
          <p:cNvPr id="2" name="Title 1"/>
          <p:cNvSpPr>
            <a:spLocks noGrp="1"/>
          </p:cNvSpPr>
          <p:nvPr>
            <p:ph type="title"/>
          </p:nvPr>
        </p:nvSpPr>
        <p:spPr>
          <a:xfrm>
            <a:off x="5676028" y="926001"/>
            <a:ext cx="5753972" cy="763588"/>
          </a:xfrm>
        </p:spPr>
        <p:txBody>
          <a:bodyPr>
            <a:normAutofit/>
          </a:bodyPr>
          <a:lstStyle>
            <a:lvl1pPr>
              <a:defRPr sz="4800" b="1"/>
            </a:lvl1pPr>
          </a:lstStyle>
          <a:p>
            <a:r>
              <a:rPr lang="en-US" dirty="0"/>
              <a:t>Click to edit Master title style</a:t>
            </a:r>
          </a:p>
        </p:txBody>
      </p:sp>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2349500" y="1435100"/>
            <a:ext cx="2006600" cy="3632200"/>
          </a:xfrm>
        </p:spPr>
        <p:txBody>
          <a:bodyPr/>
          <a:lstStyle/>
          <a:p>
            <a:endParaRPr lang="en-US"/>
          </a:p>
        </p:txBody>
      </p:sp>
      <p:pic>
        <p:nvPicPr>
          <p:cNvPr id="13" name="Picture 12">
            <a:extLst>
              <a:ext uri="{FF2B5EF4-FFF2-40B4-BE49-F238E27FC236}">
                <a16:creationId xmlns:a16="http://schemas.microsoft.com/office/drawing/2014/main" id="{EF4BB322-20C9-4633-8BB5-1C196323A3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2632" y="5612324"/>
            <a:ext cx="2139516" cy="695343"/>
          </a:xfrm>
          <a:prstGeom prst="rect">
            <a:avLst/>
          </a:prstGeom>
        </p:spPr>
      </p:pic>
    </p:spTree>
    <p:extLst>
      <p:ext uri="{BB962C8B-B14F-4D97-AF65-F5344CB8AC3E}">
        <p14:creationId xmlns:p14="http://schemas.microsoft.com/office/powerpoint/2010/main" val="28587180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1053366" y="1788255"/>
            <a:ext cx="2677563" cy="3535254"/>
          </a:xfrm>
        </p:spPr>
        <p:txBody>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FF7F2B82-0E26-4346-9AF4-6548700147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59839"/>
            <a:ext cx="2139516" cy="695343"/>
          </a:xfrm>
          <a:prstGeom prst="rect">
            <a:avLst/>
          </a:prstGeom>
        </p:spPr>
      </p:pic>
    </p:spTree>
    <p:extLst>
      <p:ext uri="{BB962C8B-B14F-4D97-AF65-F5344CB8AC3E}">
        <p14:creationId xmlns:p14="http://schemas.microsoft.com/office/powerpoint/2010/main" val="2000161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736967" y="2136341"/>
            <a:ext cx="4714709" cy="2845245"/>
          </a:xfrm>
        </p:spPr>
        <p:txBody>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CE72AC7E-4CD7-4B66-A6CA-FBE163C4E8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43149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Picture Placeholder 4"/>
          <p:cNvSpPr>
            <a:spLocks noGrp="1"/>
          </p:cNvSpPr>
          <p:nvPr userDrawn="1">
            <p:ph type="pic" sz="quarter" idx="10"/>
          </p:nvPr>
        </p:nvSpPr>
        <p:spPr>
          <a:xfrm>
            <a:off x="1076325" y="1990725"/>
            <a:ext cx="5022850" cy="3160713"/>
          </a:xfrm>
        </p:spPr>
        <p:txBody>
          <a:bodyPr/>
          <a:lstStyle/>
          <a:p>
            <a:endParaRPr lang="en-US"/>
          </a:p>
        </p:txBody>
      </p:sp>
      <p:sp>
        <p:nvSpPr>
          <p:cNvPr id="16"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0D3809C6-0EDB-4CD7-B4D1-93116FB747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7132"/>
            <a:ext cx="2139516" cy="695343"/>
          </a:xfrm>
          <a:prstGeom prst="rect">
            <a:avLst/>
          </a:prstGeom>
        </p:spPr>
      </p:pic>
    </p:spTree>
    <p:extLst>
      <p:ext uri="{BB962C8B-B14F-4D97-AF65-F5344CB8AC3E}">
        <p14:creationId xmlns:p14="http://schemas.microsoft.com/office/powerpoint/2010/main" val="286186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Picture Placeholder 2"/>
          <p:cNvSpPr>
            <a:spLocks noGrp="1"/>
          </p:cNvSpPr>
          <p:nvPr userDrawn="1">
            <p:ph type="pic" sz="quarter" idx="13"/>
          </p:nvPr>
        </p:nvSpPr>
        <p:spPr>
          <a:xfrm>
            <a:off x="678180" y="2670810"/>
            <a:ext cx="1600200" cy="1600200"/>
          </a:xfrm>
          <a:prstGeom prst="ellipse">
            <a:avLst/>
          </a:prstGeom>
          <a:noFill/>
        </p:spPr>
        <p:txBody>
          <a:bodyPr/>
          <a:lstStyle>
            <a:lvl1pPr marL="0" indent="0">
              <a:buNone/>
              <a:defRPr sz="1000"/>
            </a:lvl1pPr>
          </a:lstStyle>
          <a:p>
            <a:endParaRPr lang="en-US"/>
          </a:p>
        </p:txBody>
      </p:sp>
      <p:sp>
        <p:nvSpPr>
          <p:cNvPr id="13" name="Picture Placeholder 2"/>
          <p:cNvSpPr>
            <a:spLocks noGrp="1"/>
          </p:cNvSpPr>
          <p:nvPr userDrawn="1">
            <p:ph type="pic" sz="quarter" idx="14"/>
          </p:nvPr>
        </p:nvSpPr>
        <p:spPr>
          <a:xfrm>
            <a:off x="2964180" y="2670810"/>
            <a:ext cx="1600200" cy="1600200"/>
          </a:xfrm>
          <a:prstGeom prst="ellipse">
            <a:avLst/>
          </a:prstGeom>
          <a:noFill/>
        </p:spPr>
        <p:txBody>
          <a:bodyPr/>
          <a:lstStyle>
            <a:lvl1pPr marL="0" indent="0">
              <a:buNone/>
              <a:defRPr sz="1000"/>
            </a:lvl1pPr>
          </a:lstStyle>
          <a:p>
            <a:endParaRPr lang="en-US"/>
          </a:p>
        </p:txBody>
      </p:sp>
      <p:sp>
        <p:nvSpPr>
          <p:cNvPr id="15" name="Picture Placeholder 2"/>
          <p:cNvSpPr>
            <a:spLocks noGrp="1"/>
          </p:cNvSpPr>
          <p:nvPr userDrawn="1">
            <p:ph type="pic" sz="quarter" idx="15"/>
          </p:nvPr>
        </p:nvSpPr>
        <p:spPr>
          <a:xfrm>
            <a:off x="5250180" y="2670810"/>
            <a:ext cx="1600200" cy="1600200"/>
          </a:xfrm>
          <a:prstGeom prst="ellipse">
            <a:avLst/>
          </a:prstGeom>
          <a:noFill/>
        </p:spPr>
        <p:txBody>
          <a:bodyPr/>
          <a:lstStyle>
            <a:lvl1pPr marL="0" indent="0">
              <a:buNone/>
              <a:defRPr sz="1000"/>
            </a:lvl1pPr>
          </a:lstStyle>
          <a:p>
            <a:endParaRPr lang="en-US"/>
          </a:p>
        </p:txBody>
      </p:sp>
      <p:sp>
        <p:nvSpPr>
          <p:cNvPr id="16" name="Picture Placeholder 2"/>
          <p:cNvSpPr>
            <a:spLocks noGrp="1"/>
          </p:cNvSpPr>
          <p:nvPr userDrawn="1">
            <p:ph type="pic" sz="quarter" idx="16"/>
          </p:nvPr>
        </p:nvSpPr>
        <p:spPr>
          <a:xfrm>
            <a:off x="7536180" y="2670810"/>
            <a:ext cx="1600200" cy="1600200"/>
          </a:xfrm>
          <a:prstGeom prst="ellipse">
            <a:avLst/>
          </a:prstGeom>
          <a:noFill/>
        </p:spPr>
        <p:txBody>
          <a:bodyPr/>
          <a:lstStyle>
            <a:lvl1pPr marL="0" indent="0">
              <a:buNone/>
              <a:defRPr sz="1000"/>
            </a:lvl1pPr>
          </a:lstStyle>
          <a:p>
            <a:endParaRPr lang="en-US"/>
          </a:p>
        </p:txBody>
      </p:sp>
      <p:sp>
        <p:nvSpPr>
          <p:cNvPr id="17" name="Picture Placeholder 2"/>
          <p:cNvSpPr>
            <a:spLocks noGrp="1"/>
          </p:cNvSpPr>
          <p:nvPr userDrawn="1">
            <p:ph type="pic" sz="quarter" idx="17"/>
          </p:nvPr>
        </p:nvSpPr>
        <p:spPr>
          <a:xfrm>
            <a:off x="9822180" y="2670810"/>
            <a:ext cx="1600200" cy="1600200"/>
          </a:xfrm>
          <a:prstGeom prst="ellipse">
            <a:avLst/>
          </a:prstGeom>
          <a:noFill/>
        </p:spPr>
        <p:txBody>
          <a:bodyPr/>
          <a:lstStyle>
            <a:lvl1pPr marL="0" indent="0">
              <a:buNone/>
              <a:defRPr sz="1000"/>
            </a:lvl1pPr>
          </a:lstStyle>
          <a:p>
            <a:endParaRPr lang="en-US"/>
          </a:p>
        </p:txBody>
      </p:sp>
      <p:sp>
        <p:nvSpPr>
          <p:cNvPr id="19"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8" name="Picture 17">
            <a:extLst>
              <a:ext uri="{FF2B5EF4-FFF2-40B4-BE49-F238E27FC236}">
                <a16:creationId xmlns:a16="http://schemas.microsoft.com/office/drawing/2014/main" id="{141522BD-815C-41BC-A657-1925AEC790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2128904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5"/>
          <p:cNvSpPr>
            <a:spLocks noGrp="1"/>
          </p:cNvSpPr>
          <p:nvPr userDrawn="1">
            <p:ph type="pic" sz="quarter" idx="13"/>
          </p:nvPr>
        </p:nvSpPr>
        <p:spPr>
          <a:xfrm>
            <a:off x="1426166" y="1800710"/>
            <a:ext cx="2160000" cy="2160000"/>
          </a:xfrm>
          <a:prstGeom prst="ellipse">
            <a:avLst/>
          </a:prstGeom>
        </p:spPr>
      </p:sp>
      <p:sp>
        <p:nvSpPr>
          <p:cNvPr id="19" name="Picture Placeholder 6"/>
          <p:cNvSpPr>
            <a:spLocks noGrp="1"/>
          </p:cNvSpPr>
          <p:nvPr userDrawn="1">
            <p:ph type="pic" sz="quarter" idx="14"/>
          </p:nvPr>
        </p:nvSpPr>
        <p:spPr>
          <a:xfrm>
            <a:off x="5019813" y="1823692"/>
            <a:ext cx="2160000" cy="2160000"/>
          </a:xfrm>
          <a:prstGeom prst="ellipse">
            <a:avLst/>
          </a:prstGeom>
        </p:spPr>
      </p:sp>
      <p:sp>
        <p:nvSpPr>
          <p:cNvPr id="20" name="Picture Placeholder 7"/>
          <p:cNvSpPr>
            <a:spLocks noGrp="1"/>
          </p:cNvSpPr>
          <p:nvPr userDrawn="1">
            <p:ph type="pic" sz="quarter" idx="15"/>
          </p:nvPr>
        </p:nvSpPr>
        <p:spPr>
          <a:xfrm>
            <a:off x="8651388" y="1823692"/>
            <a:ext cx="2160000" cy="2160000"/>
          </a:xfrm>
          <a:prstGeom prst="ellipse">
            <a:avLst/>
          </a:prstGeom>
        </p:spPr>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0051EEAD-2F5C-4DF2-849F-00AE6EAFD6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87171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4763" y="0"/>
            <a:ext cx="12206872" cy="68579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p:cNvSpPr>
            <a:spLocks/>
          </p:cNvSpPr>
          <p:nvPr/>
        </p:nvSpPr>
        <p:spPr bwMode="auto">
          <a:xfrm flipH="1">
            <a:off x="4763" y="474168"/>
            <a:ext cx="12206872" cy="760706"/>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flipH="1">
            <a:off x="4763" y="3174"/>
            <a:ext cx="12206872" cy="117748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flipH="1">
            <a:off x="4763" y="3174"/>
            <a:ext cx="12206872" cy="1138517"/>
          </a:xfrm>
          <a:custGeom>
            <a:avLst/>
            <a:gdLst>
              <a:gd name="T0" fmla="*/ 0 w 7205"/>
              <a:gd name="T1" fmla="*/ 0 h 672"/>
              <a:gd name="T2" fmla="*/ 0 w 7205"/>
              <a:gd name="T3" fmla="*/ 672 h 672"/>
              <a:gd name="T4" fmla="*/ 7205 w 7205"/>
              <a:gd name="T5" fmla="*/ 0 h 672"/>
              <a:gd name="T6" fmla="*/ 0 w 7205"/>
              <a:gd name="T7" fmla="*/ 0 h 672"/>
            </a:gdLst>
            <a:ahLst/>
            <a:cxnLst>
              <a:cxn ang="0">
                <a:pos x="T0" y="T1"/>
              </a:cxn>
              <a:cxn ang="0">
                <a:pos x="T2" y="T3"/>
              </a:cxn>
              <a:cxn ang="0">
                <a:pos x="T4" y="T5"/>
              </a:cxn>
              <a:cxn ang="0">
                <a:pos x="T6" y="T7"/>
              </a:cxn>
            </a:cxnLst>
            <a:rect l="0" t="0" r="r" b="b"/>
            <a:pathLst>
              <a:path w="7205" h="672">
                <a:moveTo>
                  <a:pt x="0" y="0"/>
                </a:moveTo>
                <a:lnTo>
                  <a:pt x="0" y="672"/>
                </a:lnTo>
                <a:lnTo>
                  <a:pt x="7205"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flipH="1">
            <a:off x="2615559" y="5868572"/>
            <a:ext cx="9596076" cy="989426"/>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flipH="1">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flipH="1">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Text&#10;&#10;Description automatically generated">
            <a:extLst>
              <a:ext uri="{FF2B5EF4-FFF2-40B4-BE49-F238E27FC236}">
                <a16:creationId xmlns:a16="http://schemas.microsoft.com/office/drawing/2014/main" id="{E50890DC-7853-47AC-A0DE-3727890F27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5337" y="126495"/>
            <a:ext cx="2139517" cy="695343"/>
          </a:xfrm>
          <a:prstGeom prst="rect">
            <a:avLst/>
          </a:prstGeom>
        </p:spPr>
      </p:pic>
    </p:spTree>
    <p:extLst>
      <p:ext uri="{BB962C8B-B14F-4D97-AF65-F5344CB8AC3E}">
        <p14:creationId xmlns:p14="http://schemas.microsoft.com/office/powerpoint/2010/main" val="374244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2"/>
          <p:cNvSpPr>
            <a:spLocks noGrp="1"/>
          </p:cNvSpPr>
          <p:nvPr userDrawn="1">
            <p:ph type="pic" sz="quarter" idx="14"/>
          </p:nvPr>
        </p:nvSpPr>
        <p:spPr>
          <a:xfrm>
            <a:off x="381000" y="1660770"/>
            <a:ext cx="1872000" cy="1872000"/>
          </a:xfrm>
          <a:prstGeom prst="snip2DiagRect">
            <a:avLst/>
          </a:prstGeom>
          <a:ln w="34925">
            <a:noFill/>
          </a:ln>
        </p:spPr>
        <p:txBody>
          <a:bodyPr>
            <a:normAutofit/>
          </a:bodyPr>
          <a:lstStyle>
            <a:lvl1pPr>
              <a:defRPr sz="2133"/>
            </a:lvl1pPr>
          </a:lstStyle>
          <a:p>
            <a:endParaRPr lang="id-ID"/>
          </a:p>
        </p:txBody>
      </p:sp>
      <p:sp>
        <p:nvSpPr>
          <p:cNvPr id="19" name="Picture Placeholder 2"/>
          <p:cNvSpPr>
            <a:spLocks noGrp="1"/>
          </p:cNvSpPr>
          <p:nvPr userDrawn="1">
            <p:ph type="pic" sz="quarter" idx="16"/>
          </p:nvPr>
        </p:nvSpPr>
        <p:spPr>
          <a:xfrm>
            <a:off x="6078220" y="1660770"/>
            <a:ext cx="1872000" cy="1872000"/>
          </a:xfrm>
          <a:prstGeom prst="snip2DiagRect">
            <a:avLst/>
          </a:prstGeom>
          <a:ln w="34925">
            <a:noFill/>
          </a:ln>
        </p:spPr>
        <p:txBody>
          <a:bodyPr>
            <a:normAutofit/>
          </a:bodyPr>
          <a:lstStyle>
            <a:lvl1pPr>
              <a:defRPr sz="2133"/>
            </a:lvl1pPr>
          </a:lstStyle>
          <a:p>
            <a:endParaRPr lang="id-ID"/>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E9A88A40-3DD2-4696-9980-0E23891A48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347570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9"/>
          <p:cNvSpPr>
            <a:spLocks noGrp="1"/>
          </p:cNvSpPr>
          <p:nvPr userDrawn="1">
            <p:ph type="pic" sz="quarter" idx="14"/>
          </p:nvPr>
        </p:nvSpPr>
        <p:spPr>
          <a:xfrm>
            <a:off x="871854" y="1747844"/>
            <a:ext cx="1872000" cy="1872000"/>
          </a:xfrm>
          <a:prstGeom prst="snip2DiagRect">
            <a:avLst/>
          </a:prstGeom>
        </p:spPr>
        <p:txBody>
          <a:bodyPr/>
          <a:lstStyle>
            <a:lvl1pPr>
              <a:defRPr sz="1600"/>
            </a:lvl1pPr>
          </a:lstStyle>
          <a:p>
            <a:endParaRPr lang="id-ID"/>
          </a:p>
        </p:txBody>
      </p:sp>
      <p:sp>
        <p:nvSpPr>
          <p:cNvPr id="19" name="Picture Placeholder 9"/>
          <p:cNvSpPr>
            <a:spLocks noGrp="1"/>
          </p:cNvSpPr>
          <p:nvPr userDrawn="1">
            <p:ph type="pic" sz="quarter" idx="15"/>
          </p:nvPr>
        </p:nvSpPr>
        <p:spPr>
          <a:xfrm>
            <a:off x="871854" y="4100519"/>
            <a:ext cx="1872000" cy="1872000"/>
          </a:xfrm>
          <a:prstGeom prst="snip2DiagRect">
            <a:avLst/>
          </a:prstGeom>
        </p:spPr>
        <p:txBody>
          <a:bodyPr/>
          <a:lstStyle>
            <a:lvl1pPr>
              <a:defRPr sz="1600"/>
            </a:lvl1pPr>
          </a:lstStyle>
          <a:p>
            <a:endParaRPr lang="id-ID"/>
          </a:p>
        </p:txBody>
      </p:sp>
      <p:sp>
        <p:nvSpPr>
          <p:cNvPr id="20" name="Picture Placeholder 9"/>
          <p:cNvSpPr>
            <a:spLocks noGrp="1"/>
          </p:cNvSpPr>
          <p:nvPr userDrawn="1">
            <p:ph type="pic" sz="quarter" idx="16"/>
          </p:nvPr>
        </p:nvSpPr>
        <p:spPr>
          <a:xfrm>
            <a:off x="6358254" y="1747844"/>
            <a:ext cx="1872000" cy="1872000"/>
          </a:xfrm>
          <a:prstGeom prst="snip2DiagRect">
            <a:avLst/>
          </a:prstGeom>
        </p:spPr>
        <p:txBody>
          <a:bodyPr/>
          <a:lstStyle>
            <a:lvl1pPr>
              <a:defRPr sz="1600"/>
            </a:lvl1pPr>
          </a:lstStyle>
          <a:p>
            <a:endParaRPr lang="id-ID"/>
          </a:p>
        </p:txBody>
      </p:sp>
      <p:sp>
        <p:nvSpPr>
          <p:cNvPr id="21" name="Picture Placeholder 9"/>
          <p:cNvSpPr>
            <a:spLocks noGrp="1"/>
          </p:cNvSpPr>
          <p:nvPr userDrawn="1">
            <p:ph type="pic" sz="quarter" idx="17"/>
          </p:nvPr>
        </p:nvSpPr>
        <p:spPr>
          <a:xfrm>
            <a:off x="6358254" y="4100519"/>
            <a:ext cx="1872000" cy="1872000"/>
          </a:xfrm>
          <a:prstGeom prst="snip2DiagRect">
            <a:avLst/>
          </a:prstGeom>
        </p:spPr>
        <p:txBody>
          <a:bodyPr/>
          <a:lstStyle>
            <a:lvl1pPr>
              <a:defRPr sz="1600"/>
            </a:lvl1pPr>
          </a:lstStyle>
          <a:p>
            <a:endParaRPr lang="id-ID"/>
          </a:p>
        </p:txBody>
      </p:sp>
      <p:sp>
        <p:nvSpPr>
          <p:cNvPr id="15"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3" name="Picture 12">
            <a:extLst>
              <a:ext uri="{FF2B5EF4-FFF2-40B4-BE49-F238E27FC236}">
                <a16:creationId xmlns:a16="http://schemas.microsoft.com/office/drawing/2014/main" id="{E4A55C19-DAB2-4B2D-9409-64F71E9C88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33398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3"/>
          <p:cNvSpPr>
            <a:spLocks noGrp="1"/>
          </p:cNvSpPr>
          <p:nvPr userDrawn="1">
            <p:ph type="pic" sz="quarter" idx="10"/>
          </p:nvPr>
        </p:nvSpPr>
        <p:spPr>
          <a:xfrm>
            <a:off x="698952" y="2113494"/>
            <a:ext cx="1825459" cy="1825460"/>
          </a:xfrm>
          <a:prstGeom prst="snip2DiagRect">
            <a:avLst/>
          </a:prstGeom>
        </p:spPr>
        <p:txBody>
          <a:bodyPr>
            <a:normAutofit/>
          </a:bodyPr>
          <a:lstStyle>
            <a:lvl1pPr>
              <a:defRPr sz="1600">
                <a:solidFill>
                  <a:schemeClr val="tx2"/>
                </a:solidFill>
              </a:defRPr>
            </a:lvl1pPr>
          </a:lstStyle>
          <a:p>
            <a:endParaRPr lang="id-ID"/>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5A44232E-FBAC-432E-9677-DC82A34094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154392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Picture Placeholder 15"/>
          <p:cNvSpPr>
            <a:spLocks noGrp="1"/>
          </p:cNvSpPr>
          <p:nvPr userDrawn="1">
            <p:ph type="pic" sz="quarter" idx="10"/>
          </p:nvPr>
        </p:nvSpPr>
        <p:spPr>
          <a:xfrm>
            <a:off x="381000" y="1570514"/>
            <a:ext cx="5119914" cy="3817030"/>
          </a:xfrm>
          <a:prstGeom prst="snip2DiagRect">
            <a:avLst/>
          </a:prstGeom>
        </p:spPr>
        <p:txBody>
          <a:bodyPr/>
          <a:lstStyle/>
          <a:p>
            <a:endParaRPr lang="en-US"/>
          </a:p>
        </p:txBody>
      </p:sp>
      <p:pic>
        <p:nvPicPr>
          <p:cNvPr id="12" name="Picture 11">
            <a:extLst>
              <a:ext uri="{FF2B5EF4-FFF2-40B4-BE49-F238E27FC236}">
                <a16:creationId xmlns:a16="http://schemas.microsoft.com/office/drawing/2014/main" id="{7EACEDAD-B884-47C0-86F4-021738D5A3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6359"/>
            <a:ext cx="2139516" cy="695343"/>
          </a:xfrm>
          <a:prstGeom prst="rect">
            <a:avLst/>
          </a:prstGeom>
        </p:spPr>
      </p:pic>
    </p:spTree>
    <p:extLst>
      <p:ext uri="{BB962C8B-B14F-4D97-AF65-F5344CB8AC3E}">
        <p14:creationId xmlns:p14="http://schemas.microsoft.com/office/powerpoint/2010/main" val="362893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768350"/>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4288" y="-781050"/>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288" y="-781050"/>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descr="Text&#10;&#10;Description automatically generated">
            <a:extLst>
              <a:ext uri="{FF2B5EF4-FFF2-40B4-BE49-F238E27FC236}">
                <a16:creationId xmlns:a16="http://schemas.microsoft.com/office/drawing/2014/main" id="{F1DB1066-4D1A-4D7E-8D3E-8711B58A26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5438" y="485765"/>
            <a:ext cx="2139517" cy="695343"/>
          </a:xfrm>
          <a:prstGeom prst="rect">
            <a:avLst/>
          </a:prstGeom>
        </p:spPr>
      </p:pic>
    </p:spTree>
    <p:extLst>
      <p:ext uri="{BB962C8B-B14F-4D97-AF65-F5344CB8AC3E}">
        <p14:creationId xmlns:p14="http://schemas.microsoft.com/office/powerpoint/2010/main" val="15758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95164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84917" y="798991"/>
            <a:ext cx="4368908" cy="5461134"/>
          </a:xfrm>
          <a:prstGeom prst="rect">
            <a:avLst/>
          </a:prstGeom>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7453" y="5329227"/>
            <a:ext cx="2139516" cy="695343"/>
          </a:xfrm>
          <a:prstGeom prst="rect">
            <a:avLst/>
          </a:prstGeom>
        </p:spPr>
      </p:pic>
    </p:spTree>
    <p:extLst>
      <p:ext uri="{BB962C8B-B14F-4D97-AF65-F5344CB8AC3E}">
        <p14:creationId xmlns:p14="http://schemas.microsoft.com/office/powerpoint/2010/main" val="29079761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22D0BB-B3CE-4FC4-B1AA-21F98102B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835" y="1217613"/>
            <a:ext cx="3671278" cy="5495925"/>
          </a:xfrm>
          <a:prstGeom prst="rect">
            <a:avLst/>
          </a:prstGeom>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7453" y="5329227"/>
            <a:ext cx="2139516" cy="695343"/>
          </a:xfrm>
          <a:prstGeom prst="rect">
            <a:avLst/>
          </a:prstGeom>
        </p:spPr>
      </p:pic>
    </p:spTree>
    <p:extLst>
      <p:ext uri="{BB962C8B-B14F-4D97-AF65-F5344CB8AC3E}">
        <p14:creationId xmlns:p14="http://schemas.microsoft.com/office/powerpoint/2010/main" val="37359121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84917" y="799637"/>
            <a:ext cx="4368908" cy="5459842"/>
          </a:xfrm>
          <a:prstGeom prst="rect">
            <a:avLst/>
          </a:prstGeom>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7453" y="5329227"/>
            <a:ext cx="2139516" cy="695343"/>
          </a:xfrm>
          <a:prstGeom prst="rect">
            <a:avLst/>
          </a:prstGeom>
        </p:spPr>
      </p:pic>
    </p:spTree>
    <p:extLst>
      <p:ext uri="{BB962C8B-B14F-4D97-AF65-F5344CB8AC3E}">
        <p14:creationId xmlns:p14="http://schemas.microsoft.com/office/powerpoint/2010/main" val="32526568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4CEEB79B-17BE-49E8-BE49-5DD791A982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480148"/>
            <a:ext cx="2139516" cy="695343"/>
          </a:xfrm>
          <a:prstGeom prst="rect">
            <a:avLst/>
          </a:prstGeom>
        </p:spPr>
      </p:pic>
    </p:spTree>
    <p:extLst>
      <p:ext uri="{BB962C8B-B14F-4D97-AF65-F5344CB8AC3E}">
        <p14:creationId xmlns:p14="http://schemas.microsoft.com/office/powerpoint/2010/main" val="258706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381000" y="1663700"/>
            <a:ext cx="11315700" cy="2908300"/>
          </a:xfrm>
        </p:spPr>
        <p:txBody>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0C97B067-D586-418A-8B47-045337DED8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16990"/>
            <a:ext cx="2139516" cy="695343"/>
          </a:xfrm>
          <a:prstGeom prst="rect">
            <a:avLst/>
          </a:prstGeom>
        </p:spPr>
      </p:pic>
    </p:spTree>
    <p:extLst>
      <p:ext uri="{BB962C8B-B14F-4D97-AF65-F5344CB8AC3E}">
        <p14:creationId xmlns:p14="http://schemas.microsoft.com/office/powerpoint/2010/main" val="15144579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60000">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0" y="17780"/>
            <a:ext cx="12192000" cy="3489349"/>
          </a:xfrm>
        </p:spPr>
        <p:txBody>
          <a:bodyPr/>
          <a:lstStyle/>
          <a:p>
            <a:endParaRPr lang="en-US"/>
          </a:p>
        </p:txBody>
      </p:sp>
      <p:pic>
        <p:nvPicPr>
          <p:cNvPr id="7" name="Picture 6">
            <a:extLst>
              <a:ext uri="{FF2B5EF4-FFF2-40B4-BE49-F238E27FC236}">
                <a16:creationId xmlns:a16="http://schemas.microsoft.com/office/drawing/2014/main" id="{DC08F334-FDB1-4DD9-B117-E7E11A231B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16990"/>
            <a:ext cx="2139516" cy="695343"/>
          </a:xfrm>
          <a:prstGeom prst="rect">
            <a:avLst/>
          </a:prstGeom>
        </p:spPr>
      </p:pic>
    </p:spTree>
    <p:extLst>
      <p:ext uri="{BB962C8B-B14F-4D97-AF65-F5344CB8AC3E}">
        <p14:creationId xmlns:p14="http://schemas.microsoft.com/office/powerpoint/2010/main" val="302155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62280-17FD-43EE-8400-538163668DA1}" type="datetimeFigureOut">
              <a:rPr lang="en-US" smtClean="0"/>
              <a:t>11/11/21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B49A5-7883-48E2-B7E0-DA6ACF41053F}" type="slidenum">
              <a:rPr lang="en-US" smtClean="0"/>
              <a:t>‹#›</a:t>
            </a:fld>
            <a:endParaRPr lang="en-US"/>
          </a:p>
        </p:txBody>
      </p:sp>
    </p:spTree>
    <p:extLst>
      <p:ext uri="{BB962C8B-B14F-4D97-AF65-F5344CB8AC3E}">
        <p14:creationId xmlns:p14="http://schemas.microsoft.com/office/powerpoint/2010/main" val="1759074411"/>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1" r:id="rId4"/>
    <p:sldLayoutId id="2147483672" r:id="rId5"/>
    <p:sldLayoutId id="2147483671" r:id="rId6"/>
    <p:sldLayoutId id="2147483650" r:id="rId7"/>
    <p:sldLayoutId id="2147483659" r:id="rId8"/>
    <p:sldLayoutId id="2147483670" r:id="rId9"/>
    <p:sldLayoutId id="2147483666" r:id="rId10"/>
    <p:sldLayoutId id="2147483665" r:id="rId11"/>
    <p:sldLayoutId id="2147483658" r:id="rId12"/>
    <p:sldLayoutId id="2147483664" r:id="rId13"/>
    <p:sldLayoutId id="2147483657" r:id="rId14"/>
    <p:sldLayoutId id="2147483668" r:id="rId15"/>
    <p:sldLayoutId id="2147483669" r:id="rId16"/>
    <p:sldLayoutId id="2147483667" r:id="rId17"/>
    <p:sldLayoutId id="2147483655" r:id="rId18"/>
    <p:sldLayoutId id="2147483663" r:id="rId19"/>
    <p:sldLayoutId id="2147483662" r:id="rId20"/>
    <p:sldLayoutId id="2147483661" r:id="rId21"/>
    <p:sldLayoutId id="2147483660" r:id="rId22"/>
    <p:sldLayoutId id="2147483652" r:id="rId23"/>
    <p:sldLayoutId id="214748365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 name="Rectangle 15"/>
          <p:cNvSpPr>
            <a:spLocks noChangeArrowheads="1"/>
          </p:cNvSpPr>
          <p:nvPr/>
        </p:nvSpPr>
        <p:spPr bwMode="auto">
          <a:xfrm>
            <a:off x="1804656" y="2064691"/>
            <a:ext cx="8582688" cy="2492990"/>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5400" b="1" dirty="0">
                <a:solidFill>
                  <a:schemeClr val="bg2"/>
                </a:solidFill>
                <a:latin typeface="+mj-lt"/>
              </a:rPr>
              <a:t>Federal COVID-19 Vaccine Requirement for Health Care Staff</a:t>
            </a:r>
            <a:endParaRPr kumimoji="0" lang="en-US" altLang="en-US" sz="5400" b="1" u="none" strike="noStrike" cap="none" normalizeH="0" baseline="0" dirty="0">
              <a:ln>
                <a:noFill/>
              </a:ln>
              <a:solidFill>
                <a:schemeClr val="bg2"/>
              </a:solidFill>
              <a:effectLst/>
              <a:latin typeface="+mj-lt"/>
            </a:endParaRPr>
          </a:p>
        </p:txBody>
      </p:sp>
    </p:spTree>
    <p:extLst>
      <p:ext uri="{BB962C8B-B14F-4D97-AF65-F5344CB8AC3E}">
        <p14:creationId xmlns:p14="http://schemas.microsoft.com/office/powerpoint/2010/main" val="21791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0D54-DAA3-EF46-8449-3F315B7C115D}"/>
              </a:ext>
            </a:extLst>
          </p:cNvPr>
          <p:cNvSpPr>
            <a:spLocks noGrp="1"/>
          </p:cNvSpPr>
          <p:nvPr>
            <p:ph type="title"/>
          </p:nvPr>
        </p:nvSpPr>
        <p:spPr/>
        <p:txBody>
          <a:bodyPr/>
          <a:lstStyle/>
          <a:p>
            <a:r>
              <a:rPr lang="en-US" dirty="0"/>
              <a:t>How do exemptions work?</a:t>
            </a:r>
          </a:p>
        </p:txBody>
      </p:sp>
      <p:sp>
        <p:nvSpPr>
          <p:cNvPr id="5" name="Rectangle 4">
            <a:extLst>
              <a:ext uri="{FF2B5EF4-FFF2-40B4-BE49-F238E27FC236}">
                <a16:creationId xmlns:a16="http://schemas.microsoft.com/office/drawing/2014/main" id="{0FEB7B96-0D81-7341-BCE8-5448F9A19321}"/>
              </a:ext>
            </a:extLst>
          </p:cNvPr>
          <p:cNvSpPr/>
          <p:nvPr/>
        </p:nvSpPr>
        <p:spPr>
          <a:xfrm>
            <a:off x="6096000" y="2021246"/>
            <a:ext cx="5193030" cy="3647152"/>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Facilities must develop a process for permitting staff to request a medical exemption</a:t>
            </a:r>
          </a:p>
          <a:p>
            <a:pPr marL="285750" indent="-285750">
              <a:spcAft>
                <a:spcPts val="600"/>
              </a:spcAft>
              <a:buFont typeface="Arial" panose="020B0604020202020204" pitchFamily="34" charset="0"/>
              <a:buChar char="•"/>
            </a:pPr>
            <a:r>
              <a:rPr lang="en-US" dirty="0"/>
              <a:t>Facilities must ensure all documentation is signed and dated by a licensed practitioner</a:t>
            </a:r>
          </a:p>
          <a:p>
            <a:pPr marL="285750" indent="-285750">
              <a:spcAft>
                <a:spcPts val="600"/>
              </a:spcAft>
              <a:buFont typeface="Arial" panose="020B0604020202020204" pitchFamily="34" charset="0"/>
              <a:buChar char="•"/>
            </a:pPr>
            <a:r>
              <a:rPr lang="en-US" dirty="0"/>
              <a:t>Documentation must contain all information specifying why the COVID-19 vaccines are clinically contraindicated for the staff member</a:t>
            </a:r>
          </a:p>
          <a:p>
            <a:pPr marL="285750" indent="-285750">
              <a:spcAft>
                <a:spcPts val="600"/>
              </a:spcAft>
              <a:buFont typeface="Arial" panose="020B0604020202020204" pitchFamily="34" charset="0"/>
              <a:buChar char="•"/>
            </a:pPr>
            <a:r>
              <a:rPr lang="en-US" dirty="0"/>
              <a:t>Documentation must included a statement by the authenticating practitioner recommending the staff member be exempted</a:t>
            </a:r>
          </a:p>
        </p:txBody>
      </p:sp>
      <p:sp>
        <p:nvSpPr>
          <p:cNvPr id="6" name="Rectangle 5">
            <a:extLst>
              <a:ext uri="{FF2B5EF4-FFF2-40B4-BE49-F238E27FC236}">
                <a16:creationId xmlns:a16="http://schemas.microsoft.com/office/drawing/2014/main" id="{EA6E4DAB-DC66-4C4F-A6C7-30E3E5EE3F60}"/>
              </a:ext>
            </a:extLst>
          </p:cNvPr>
          <p:cNvSpPr/>
          <p:nvPr/>
        </p:nvSpPr>
        <p:spPr>
          <a:xfrm>
            <a:off x="572052" y="2021246"/>
            <a:ext cx="4720590" cy="2385268"/>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Facilities must develop a process for permitting staff to request a religious exemption</a:t>
            </a:r>
          </a:p>
          <a:p>
            <a:pPr marL="285750" indent="-285750">
              <a:spcAft>
                <a:spcPts val="600"/>
              </a:spcAft>
              <a:buFont typeface="Arial" panose="020B0604020202020204" pitchFamily="34" charset="0"/>
              <a:buChar char="•"/>
            </a:pPr>
            <a:r>
              <a:rPr lang="en-US" dirty="0"/>
              <a:t>Facilities must ensure all requests for religious exemptions are documented and evaluated in accordance with applicable federal law and as a part of the facility’s policies and procedures</a:t>
            </a:r>
          </a:p>
        </p:txBody>
      </p:sp>
      <p:sp>
        <p:nvSpPr>
          <p:cNvPr id="7" name="Rectangle 6">
            <a:extLst>
              <a:ext uri="{FF2B5EF4-FFF2-40B4-BE49-F238E27FC236}">
                <a16:creationId xmlns:a16="http://schemas.microsoft.com/office/drawing/2014/main" id="{DD549872-8F16-1D44-886D-7926FB669E48}"/>
              </a:ext>
            </a:extLst>
          </p:cNvPr>
          <p:cNvSpPr/>
          <p:nvPr/>
        </p:nvSpPr>
        <p:spPr>
          <a:xfrm>
            <a:off x="572052" y="1651914"/>
            <a:ext cx="4284827" cy="430887"/>
          </a:xfrm>
          <a:prstGeom prst="rect">
            <a:avLst/>
          </a:prstGeom>
        </p:spPr>
        <p:txBody>
          <a:bodyPr wrap="none">
            <a:spAutoFit/>
          </a:bodyPr>
          <a:lstStyle/>
          <a:p>
            <a:r>
              <a:rPr lang="en-US" sz="2200" b="1" dirty="0"/>
              <a:t>Basics for Religious Exemptions:</a:t>
            </a:r>
          </a:p>
        </p:txBody>
      </p:sp>
      <p:sp>
        <p:nvSpPr>
          <p:cNvPr id="8" name="Rectangle 7">
            <a:extLst>
              <a:ext uri="{FF2B5EF4-FFF2-40B4-BE49-F238E27FC236}">
                <a16:creationId xmlns:a16="http://schemas.microsoft.com/office/drawing/2014/main" id="{4B558836-AEA4-9243-BCA3-1AF616E3C1B9}"/>
              </a:ext>
            </a:extLst>
          </p:cNvPr>
          <p:cNvSpPr/>
          <p:nvPr/>
        </p:nvSpPr>
        <p:spPr>
          <a:xfrm>
            <a:off x="6096000" y="1651914"/>
            <a:ext cx="4134402" cy="430887"/>
          </a:xfrm>
          <a:prstGeom prst="rect">
            <a:avLst/>
          </a:prstGeom>
        </p:spPr>
        <p:txBody>
          <a:bodyPr wrap="none">
            <a:spAutoFit/>
          </a:bodyPr>
          <a:lstStyle/>
          <a:p>
            <a:r>
              <a:rPr lang="en-US" sz="2200" b="1" dirty="0"/>
              <a:t>Basics for Medical Exemptions:</a:t>
            </a:r>
          </a:p>
        </p:txBody>
      </p:sp>
    </p:spTree>
    <p:extLst>
      <p:ext uri="{BB962C8B-B14F-4D97-AF65-F5344CB8AC3E}">
        <p14:creationId xmlns:p14="http://schemas.microsoft.com/office/powerpoint/2010/main" val="323595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0D54-DAA3-EF46-8449-3F315B7C115D}"/>
              </a:ext>
            </a:extLst>
          </p:cNvPr>
          <p:cNvSpPr>
            <a:spLocks noGrp="1"/>
          </p:cNvSpPr>
          <p:nvPr>
            <p:ph type="title"/>
          </p:nvPr>
        </p:nvSpPr>
        <p:spPr/>
        <p:txBody>
          <a:bodyPr/>
          <a:lstStyle/>
          <a:p>
            <a:r>
              <a:rPr lang="en-US" dirty="0"/>
              <a:t>How do accommodations work?</a:t>
            </a:r>
          </a:p>
        </p:txBody>
      </p:sp>
      <p:sp>
        <p:nvSpPr>
          <p:cNvPr id="3" name="Rectangle 2">
            <a:extLst>
              <a:ext uri="{FF2B5EF4-FFF2-40B4-BE49-F238E27FC236}">
                <a16:creationId xmlns:a16="http://schemas.microsoft.com/office/drawing/2014/main" id="{06377952-CEFB-514C-B68F-0C0E43E475AA}"/>
              </a:ext>
            </a:extLst>
          </p:cNvPr>
          <p:cNvSpPr/>
          <p:nvPr/>
        </p:nvSpPr>
        <p:spPr>
          <a:xfrm>
            <a:off x="491490" y="1459230"/>
            <a:ext cx="10092690" cy="393954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200" dirty="0"/>
              <a:t>CMS requires facilities to develop a process for implementing additional precautions for any staff who are not vaccinated</a:t>
            </a:r>
          </a:p>
          <a:p>
            <a:pPr marL="285750" indent="-285750">
              <a:spcBef>
                <a:spcPts val="600"/>
              </a:spcBef>
              <a:spcAft>
                <a:spcPts val="600"/>
              </a:spcAft>
              <a:buFont typeface="Arial" panose="020B0604020202020204" pitchFamily="34" charset="0"/>
              <a:buChar char="•"/>
            </a:pPr>
            <a:r>
              <a:rPr lang="en-US" sz="2200" dirty="0"/>
              <a:t>Potential accommodations for exempted staff could include, but are not limited to:</a:t>
            </a:r>
          </a:p>
          <a:p>
            <a:pPr marL="742950" lvl="1" indent="-285750">
              <a:buFont typeface="Arial" panose="020B0604020202020204" pitchFamily="34" charset="0"/>
              <a:buChar char="•"/>
            </a:pPr>
            <a:r>
              <a:rPr lang="en-US" sz="2200" dirty="0"/>
              <a:t>Testing</a:t>
            </a:r>
          </a:p>
          <a:p>
            <a:pPr marL="742950" lvl="1" indent="-285750">
              <a:buFont typeface="Arial" panose="020B0604020202020204" pitchFamily="34" charset="0"/>
              <a:buChar char="•"/>
            </a:pPr>
            <a:r>
              <a:rPr lang="en-US" sz="2200" dirty="0"/>
              <a:t>Physical Distancing</a:t>
            </a:r>
          </a:p>
          <a:p>
            <a:pPr marL="742950" lvl="1" indent="-285750">
              <a:buFont typeface="Arial" panose="020B0604020202020204" pitchFamily="34" charset="0"/>
              <a:buChar char="•"/>
            </a:pPr>
            <a:r>
              <a:rPr lang="en-US" sz="2200" dirty="0"/>
              <a:t>Masking</a:t>
            </a:r>
          </a:p>
          <a:p>
            <a:pPr marL="742950" lvl="1" indent="-285750">
              <a:spcAft>
                <a:spcPts val="600"/>
              </a:spcAft>
              <a:buFont typeface="Arial" panose="020B0604020202020204" pitchFamily="34" charset="0"/>
              <a:buChar char="•"/>
            </a:pPr>
            <a:r>
              <a:rPr lang="en-US" sz="2200" dirty="0"/>
              <a:t>Source Control</a:t>
            </a:r>
          </a:p>
          <a:p>
            <a:pPr marL="285750" indent="-285750">
              <a:spcBef>
                <a:spcPts val="600"/>
              </a:spcBef>
              <a:spcAft>
                <a:spcPts val="600"/>
              </a:spcAft>
              <a:buFont typeface="Arial" panose="020B0604020202020204" pitchFamily="34" charset="0"/>
              <a:buChar char="•"/>
            </a:pPr>
            <a:r>
              <a:rPr lang="en-US" sz="2200" dirty="0"/>
              <a:t>In all cases, facilities must ensure that they minimize the risk of transmission of COVID-19 to at-risk individuals</a:t>
            </a:r>
          </a:p>
        </p:txBody>
      </p:sp>
    </p:spTree>
    <p:extLst>
      <p:ext uri="{BB962C8B-B14F-4D97-AF65-F5344CB8AC3E}">
        <p14:creationId xmlns:p14="http://schemas.microsoft.com/office/powerpoint/2010/main" val="425507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579" b="7579"/>
          <a:stretch/>
        </p:blipFill>
        <p:spPr>
          <a:xfrm>
            <a:off x="0" y="0"/>
            <a:ext cx="12192000" cy="6858000"/>
          </a:xfrm>
        </p:spPr>
      </p:pic>
      <p:sp>
        <p:nvSpPr>
          <p:cNvPr id="7" name="Freeform 9"/>
          <p:cNvSpPr>
            <a:spLocks/>
          </p:cNvSpPr>
          <p:nvPr/>
        </p:nvSpPr>
        <p:spPr bwMode="auto">
          <a:xfrm rot="10800000">
            <a:off x="1588" y="5785652"/>
            <a:ext cx="12193588" cy="1082585"/>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Freeform 12"/>
          <p:cNvSpPr>
            <a:spLocks/>
          </p:cNvSpPr>
          <p:nvPr/>
        </p:nvSpPr>
        <p:spPr bwMode="auto">
          <a:xfrm flipH="1">
            <a:off x="0" y="3755250"/>
            <a:ext cx="7275565" cy="3112989"/>
          </a:xfrm>
          <a:custGeom>
            <a:avLst/>
            <a:gdLst>
              <a:gd name="T0" fmla="*/ 2982 w 2982"/>
              <a:gd name="T1" fmla="*/ 1362 h 1362"/>
              <a:gd name="T2" fmla="*/ 0 w 2982"/>
              <a:gd name="T3" fmla="*/ 1110 h 1362"/>
              <a:gd name="T4" fmla="*/ 620 w 2982"/>
              <a:gd name="T5" fmla="*/ 380 h 1362"/>
              <a:gd name="T6" fmla="*/ 2982 w 2982"/>
              <a:gd name="T7" fmla="*/ 0 h 1362"/>
              <a:gd name="T8" fmla="*/ 2982 w 2982"/>
              <a:gd name="T9" fmla="*/ 1362 h 1362"/>
              <a:gd name="connsiteX0" fmla="*/ 10710 w 10710"/>
              <a:gd name="connsiteY0" fmla="*/ 10000 h 10033"/>
              <a:gd name="connsiteX1" fmla="*/ 0 w 10710"/>
              <a:gd name="connsiteY1" fmla="*/ 10033 h 10033"/>
              <a:gd name="connsiteX2" fmla="*/ 2789 w 10710"/>
              <a:gd name="connsiteY2" fmla="*/ 2790 h 10033"/>
              <a:gd name="connsiteX3" fmla="*/ 10710 w 10710"/>
              <a:gd name="connsiteY3" fmla="*/ 0 h 10033"/>
              <a:gd name="connsiteX4" fmla="*/ 10710 w 10710"/>
              <a:gd name="connsiteY4" fmla="*/ 1000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 h="10033">
                <a:moveTo>
                  <a:pt x="10710" y="10000"/>
                </a:moveTo>
                <a:lnTo>
                  <a:pt x="0" y="10033"/>
                </a:lnTo>
                <a:lnTo>
                  <a:pt x="2789" y="2790"/>
                </a:lnTo>
                <a:lnTo>
                  <a:pt x="10710" y="0"/>
                </a:lnTo>
                <a:lnTo>
                  <a:pt x="10710" y="1000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Rectangle 15"/>
          <p:cNvSpPr>
            <a:spLocks noChangeArrowheads="1"/>
          </p:cNvSpPr>
          <p:nvPr/>
        </p:nvSpPr>
        <p:spPr bwMode="auto">
          <a:xfrm>
            <a:off x="665622" y="5117812"/>
            <a:ext cx="5430378" cy="923330"/>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6000" b="1" u="none" strike="noStrike" cap="none" normalizeH="0" baseline="0" dirty="0">
                <a:ln>
                  <a:noFill/>
                </a:ln>
                <a:solidFill>
                  <a:schemeClr val="bg2"/>
                </a:solidFill>
                <a:effectLst/>
                <a:latin typeface="+mj-lt"/>
              </a:rPr>
              <a:t>Enforcement</a:t>
            </a:r>
          </a:p>
        </p:txBody>
      </p:sp>
    </p:spTree>
    <p:extLst>
      <p:ext uri="{BB962C8B-B14F-4D97-AF65-F5344CB8AC3E}">
        <p14:creationId xmlns:p14="http://schemas.microsoft.com/office/powerpoint/2010/main" val="301429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 presetClass="entr" presetSubtype="8" fill="hold" nodeType="afterEffect" p14:presetBounceEnd="60000">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14:bounceEnd="60000">
                                          <p:cBhvr additive="base">
                                            <p:cTn id="14"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0000">
                                          <p:cBhvr additive="base">
                                            <p:cTn id="1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778-EAFA-EE40-BCAE-E2451F6F3957}"/>
              </a:ext>
            </a:extLst>
          </p:cNvPr>
          <p:cNvSpPr>
            <a:spLocks noGrp="1"/>
          </p:cNvSpPr>
          <p:nvPr>
            <p:ph type="title"/>
          </p:nvPr>
        </p:nvSpPr>
        <p:spPr/>
        <p:txBody>
          <a:bodyPr/>
          <a:lstStyle/>
          <a:p>
            <a:r>
              <a:rPr lang="en-US" dirty="0"/>
              <a:t>Enforcement</a:t>
            </a:r>
          </a:p>
        </p:txBody>
      </p:sp>
      <p:sp>
        <p:nvSpPr>
          <p:cNvPr id="3" name="Rectangle 2">
            <a:extLst>
              <a:ext uri="{FF2B5EF4-FFF2-40B4-BE49-F238E27FC236}">
                <a16:creationId xmlns:a16="http://schemas.microsoft.com/office/drawing/2014/main" id="{873F56E0-0513-DC4F-A45C-FE31DE57DBC5}"/>
              </a:ext>
            </a:extLst>
          </p:cNvPr>
          <p:cNvSpPr/>
          <p:nvPr/>
        </p:nvSpPr>
        <p:spPr>
          <a:xfrm>
            <a:off x="496678" y="1255371"/>
            <a:ext cx="10399922" cy="4247317"/>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CMS will work directly with the State Survey Agencies to regularly review compliance with Medicare/Medicaid regulations across multiple health care settings</a:t>
            </a:r>
          </a:p>
          <a:p>
            <a:pPr marL="742950" lvl="1" indent="-285750">
              <a:spcAft>
                <a:spcPts val="600"/>
              </a:spcAft>
              <a:buFont typeface="Arial" panose="020B0604020202020204" pitchFamily="34" charset="0"/>
              <a:buChar char="•"/>
            </a:pPr>
            <a:r>
              <a:rPr lang="en-US" sz="1600" dirty="0"/>
              <a:t>Montana’s State Survey Bureau (DPHHS) has not yet released information on implementation; however it will be required to follow CMS criteria</a:t>
            </a:r>
          </a:p>
          <a:p>
            <a:pPr marL="285750" indent="-285750">
              <a:spcBef>
                <a:spcPts val="1200"/>
              </a:spcBef>
              <a:spcAft>
                <a:spcPts val="600"/>
              </a:spcAft>
              <a:buFont typeface="Arial" panose="020B0604020202020204" pitchFamily="34" charset="0"/>
              <a:buChar char="•"/>
            </a:pPr>
            <a:r>
              <a:rPr lang="en-US" dirty="0"/>
              <a:t>CMS expects State Survey Agencies to conduct onsite compliance reviews for the requirements in two ways:</a:t>
            </a:r>
          </a:p>
          <a:p>
            <a:pPr marL="742950" lvl="1" indent="-285750">
              <a:buFont typeface="Arial" panose="020B0604020202020204" pitchFamily="34" charset="0"/>
              <a:buChar char="•"/>
            </a:pPr>
            <a:r>
              <a:rPr lang="en-US" sz="1600" dirty="0"/>
              <a:t>Recertification Surveys</a:t>
            </a:r>
          </a:p>
          <a:p>
            <a:pPr marL="742950" lvl="1" indent="-285750">
              <a:buFont typeface="Arial" panose="020B0604020202020204" pitchFamily="34" charset="0"/>
              <a:buChar char="•"/>
            </a:pPr>
            <a:r>
              <a:rPr lang="en-US" sz="1600" dirty="0"/>
              <a:t>Complaint Surveys</a:t>
            </a:r>
            <a:endParaRPr lang="en-US" dirty="0"/>
          </a:p>
          <a:p>
            <a:pPr marL="285750" indent="-285750">
              <a:spcBef>
                <a:spcPts val="1200"/>
              </a:spcBef>
              <a:spcAft>
                <a:spcPts val="600"/>
              </a:spcAft>
              <a:buFont typeface="Arial" panose="020B0604020202020204" pitchFamily="34" charset="0"/>
              <a:buChar char="•"/>
            </a:pPr>
            <a:r>
              <a:rPr lang="en-US" dirty="0"/>
              <a:t>Surveyors will check to determine if a facility has met the three basic requirements:</a:t>
            </a:r>
          </a:p>
          <a:p>
            <a:pPr marL="742950" indent="-338138">
              <a:buFont typeface="+mj-lt"/>
              <a:buAutoNum type="arabicPeriod"/>
            </a:pPr>
            <a:r>
              <a:rPr lang="en-US" sz="1600" dirty="0"/>
              <a:t>Having a process or plan for vaccinating all eligible staff</a:t>
            </a:r>
          </a:p>
          <a:p>
            <a:pPr marL="742950" indent="-338138">
              <a:buFont typeface="+mj-lt"/>
              <a:buAutoNum type="arabicPeriod"/>
            </a:pPr>
            <a:r>
              <a:rPr lang="en-US" sz="1600" dirty="0"/>
              <a:t>Having a process or plan for providing exemptions and accommodations for those who are exempt</a:t>
            </a:r>
          </a:p>
          <a:p>
            <a:pPr marL="742950" indent="-338138">
              <a:buFont typeface="+mj-lt"/>
              <a:buAutoNum type="arabicPeriod"/>
            </a:pPr>
            <a:r>
              <a:rPr lang="en-US" sz="1600" dirty="0"/>
              <a:t>Having a process or plan for tracking and documenting staff vaccinations</a:t>
            </a:r>
            <a:endParaRPr lang="en-US" dirty="0"/>
          </a:p>
          <a:p>
            <a:pPr marL="285750" indent="-285750">
              <a:spcBef>
                <a:spcPts val="1200"/>
              </a:spcBef>
              <a:spcAft>
                <a:spcPts val="600"/>
              </a:spcAft>
              <a:buFont typeface="Arial" panose="020B0604020202020204" pitchFamily="34" charset="0"/>
              <a:buChar char="•"/>
            </a:pPr>
            <a:r>
              <a:rPr lang="en-US" dirty="0"/>
              <a:t>Accrediting Organizations (The Joint Commission, DNV) will also assess for compliance</a:t>
            </a:r>
          </a:p>
        </p:txBody>
      </p:sp>
    </p:spTree>
    <p:extLst>
      <p:ext uri="{BB962C8B-B14F-4D97-AF65-F5344CB8AC3E}">
        <p14:creationId xmlns:p14="http://schemas.microsoft.com/office/powerpoint/2010/main" val="24356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778-EAFA-EE40-BCAE-E2451F6F3957}"/>
              </a:ext>
            </a:extLst>
          </p:cNvPr>
          <p:cNvSpPr>
            <a:spLocks noGrp="1"/>
          </p:cNvSpPr>
          <p:nvPr>
            <p:ph type="title"/>
          </p:nvPr>
        </p:nvSpPr>
        <p:spPr/>
        <p:txBody>
          <a:bodyPr>
            <a:normAutofit fontScale="90000"/>
          </a:bodyPr>
          <a:lstStyle/>
          <a:p>
            <a:r>
              <a:rPr lang="en-US" dirty="0"/>
              <a:t>Interactions with other regulations, state law (HB 702)</a:t>
            </a:r>
          </a:p>
        </p:txBody>
      </p:sp>
      <p:sp>
        <p:nvSpPr>
          <p:cNvPr id="3" name="Rectangle 2">
            <a:extLst>
              <a:ext uri="{FF2B5EF4-FFF2-40B4-BE49-F238E27FC236}">
                <a16:creationId xmlns:a16="http://schemas.microsoft.com/office/drawing/2014/main" id="{52447706-CC73-E442-8A55-745EF26C657E}"/>
              </a:ext>
            </a:extLst>
          </p:cNvPr>
          <p:cNvSpPr/>
          <p:nvPr/>
        </p:nvSpPr>
        <p:spPr>
          <a:xfrm>
            <a:off x="381000" y="1639285"/>
            <a:ext cx="11140440" cy="3754874"/>
          </a:xfrm>
          <a:prstGeom prst="rect">
            <a:avLst/>
          </a:prstGeom>
        </p:spPr>
        <p:txBody>
          <a:bodyPr wrap="square">
            <a:spAutoFit/>
          </a:bodyPr>
          <a:lstStyle/>
          <a:p>
            <a:r>
              <a:rPr lang="en-US" b="1" dirty="0"/>
              <a:t>Per CMS and as interpreted by MHA legal counsel: </a:t>
            </a:r>
          </a:p>
          <a:p>
            <a:r>
              <a:rPr lang="en-US" dirty="0"/>
              <a:t>If your facility participates in the Medicare and Medicaid programs and is regulated under the CMS Conditions of Participation, Conditions for Coverage, or Requirements, then the CMS Omnibus COVID-19 Health Care Staff Vaccination Regulation takes priority and your facility is expected to abide by the requirements </a:t>
            </a:r>
          </a:p>
          <a:p>
            <a:endParaRPr lang="en-US" dirty="0"/>
          </a:p>
          <a:p>
            <a:r>
              <a:rPr lang="en-US" dirty="0"/>
              <a:t>Other considerations: </a:t>
            </a:r>
          </a:p>
          <a:p>
            <a:pPr marL="285750" indent="-285750">
              <a:buFont typeface="Arial" panose="020B0604020202020204" pitchFamily="34" charset="0"/>
              <a:buChar char="•"/>
            </a:pPr>
            <a:r>
              <a:rPr lang="en-US" sz="1600" dirty="0"/>
              <a:t>If facilities are not certified under the Medicare and Medicaid programs and therefore not regulated by the CoPs, then the Executive Order on Ensuring Adequate COVID Safety Protocols for Federal Contractors or OSHA COVID-19 Healthcare Emergency Temporary Standard apply</a:t>
            </a:r>
          </a:p>
          <a:p>
            <a:pPr marL="285750" indent="-285750">
              <a:buFont typeface="Arial" panose="020B0604020202020204" pitchFamily="34" charset="0"/>
              <a:buChar char="•"/>
            </a:pPr>
            <a:r>
              <a:rPr lang="en-US" sz="1600" dirty="0"/>
              <a:t>If none of the above regulations apply, then employers are subject to the OSHA Employer Emergency Temporary Standard (for facilities with greater than 100 employees</a:t>
            </a:r>
          </a:p>
          <a:p>
            <a:pPr marL="285750" indent="-285750">
              <a:buFont typeface="Arial" panose="020B0604020202020204" pitchFamily="34" charset="0"/>
              <a:buChar char="•"/>
            </a:pPr>
            <a:r>
              <a:rPr lang="en-US" sz="1600" dirty="0"/>
              <a:t>Per CMS, this regulation pre-empts any state law (i.e. HB 702) under the Supremacy Clause of the United States Constitution</a:t>
            </a:r>
          </a:p>
        </p:txBody>
      </p:sp>
    </p:spTree>
    <p:extLst>
      <p:ext uri="{BB962C8B-B14F-4D97-AF65-F5344CB8AC3E}">
        <p14:creationId xmlns:p14="http://schemas.microsoft.com/office/powerpoint/2010/main" val="273290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778-EAFA-EE40-BCAE-E2451F6F3957}"/>
              </a:ext>
            </a:extLst>
          </p:cNvPr>
          <p:cNvSpPr>
            <a:spLocks noGrp="1"/>
          </p:cNvSpPr>
          <p:nvPr>
            <p:ph type="title"/>
          </p:nvPr>
        </p:nvSpPr>
        <p:spPr/>
        <p:txBody>
          <a:bodyPr>
            <a:normAutofit/>
          </a:bodyPr>
          <a:lstStyle/>
          <a:p>
            <a:r>
              <a:rPr lang="en-US" dirty="0"/>
              <a:t>Conflict with State Law: HB 702</a:t>
            </a:r>
          </a:p>
        </p:txBody>
      </p:sp>
      <p:sp>
        <p:nvSpPr>
          <p:cNvPr id="3" name="TextBox 2">
            <a:extLst>
              <a:ext uri="{FF2B5EF4-FFF2-40B4-BE49-F238E27FC236}">
                <a16:creationId xmlns:a16="http://schemas.microsoft.com/office/drawing/2014/main" id="{D4853D12-71F5-1248-98EB-2E8498969CB1}"/>
              </a:ext>
            </a:extLst>
          </p:cNvPr>
          <p:cNvSpPr txBox="1"/>
          <p:nvPr/>
        </p:nvSpPr>
        <p:spPr>
          <a:xfrm>
            <a:off x="632208" y="1459230"/>
            <a:ext cx="10013183" cy="393954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a:t>HB 702 (signed into law April 2021) prohibits discrimination based on vaccination status, making it illegal for health care employers to require vaccinations of staff</a:t>
            </a:r>
          </a:p>
          <a:p>
            <a:pPr marL="285750" indent="-285750">
              <a:spcAft>
                <a:spcPts val="600"/>
              </a:spcAft>
              <a:buFont typeface="Arial" panose="020B0604020202020204" pitchFamily="34" charset="0"/>
              <a:buChar char="•"/>
            </a:pPr>
            <a:r>
              <a:rPr lang="en-US" sz="2200" dirty="0"/>
              <a:t>Currently: 2 pending lawsuits in Montana challenging the constitutionality of HB 702</a:t>
            </a:r>
          </a:p>
          <a:p>
            <a:pPr marL="742950" lvl="1" indent="-285750">
              <a:spcAft>
                <a:spcPts val="600"/>
              </a:spcAft>
              <a:buFont typeface="Arial" panose="020B0604020202020204" pitchFamily="34" charset="0"/>
              <a:buChar char="•"/>
            </a:pPr>
            <a:r>
              <a:rPr lang="en-US" dirty="0"/>
              <a:t>Montana Medical Association-led lawsuit in U.S. District Court, Missoula District, progressing quickly but unclear if there will be a decision on substantive issues prior to 12/5/21 deadline to begin requiring vaccine</a:t>
            </a:r>
          </a:p>
          <a:p>
            <a:pPr marL="285750" indent="-285750">
              <a:spcAft>
                <a:spcPts val="600"/>
              </a:spcAft>
              <a:buFont typeface="Arial" panose="020B0604020202020204" pitchFamily="34" charset="0"/>
              <a:buChar char="•"/>
            </a:pPr>
            <a:r>
              <a:rPr lang="en-US" sz="2200" dirty="0"/>
              <a:t>CMS asserts their regulation preempts any state law under the Supremacy Clause of the United States Constitution </a:t>
            </a:r>
          </a:p>
          <a:p>
            <a:pPr marL="285750" indent="-285750">
              <a:spcAft>
                <a:spcPts val="600"/>
              </a:spcAft>
              <a:buFont typeface="Arial" panose="020B0604020202020204" pitchFamily="34" charset="0"/>
              <a:buChar char="•"/>
            </a:pPr>
            <a:r>
              <a:rPr lang="en-US" sz="2200" b="1" dirty="0"/>
              <a:t>Recommendation: </a:t>
            </a:r>
            <a:r>
              <a:rPr lang="en-US" sz="2200" dirty="0"/>
              <a:t>Work toward compliance with CMS IFR</a:t>
            </a:r>
          </a:p>
        </p:txBody>
      </p:sp>
    </p:spTree>
    <p:extLst>
      <p:ext uri="{BB962C8B-B14F-4D97-AF65-F5344CB8AC3E}">
        <p14:creationId xmlns:p14="http://schemas.microsoft.com/office/powerpoint/2010/main" val="8905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778-EAFA-EE40-BCAE-E2451F6F3957}"/>
              </a:ext>
            </a:extLst>
          </p:cNvPr>
          <p:cNvSpPr>
            <a:spLocks noGrp="1"/>
          </p:cNvSpPr>
          <p:nvPr>
            <p:ph type="title"/>
          </p:nvPr>
        </p:nvSpPr>
        <p:spPr/>
        <p:txBody>
          <a:bodyPr>
            <a:normAutofit/>
          </a:bodyPr>
          <a:lstStyle/>
          <a:p>
            <a:r>
              <a:rPr lang="en-US" dirty="0"/>
              <a:t>Potential results of noncompliance</a:t>
            </a:r>
          </a:p>
        </p:txBody>
      </p:sp>
      <p:sp>
        <p:nvSpPr>
          <p:cNvPr id="3" name="TextBox 2">
            <a:extLst>
              <a:ext uri="{FF2B5EF4-FFF2-40B4-BE49-F238E27FC236}">
                <a16:creationId xmlns:a16="http://schemas.microsoft.com/office/drawing/2014/main" id="{D4853D12-71F5-1248-98EB-2E8498969CB1}"/>
              </a:ext>
            </a:extLst>
          </p:cNvPr>
          <p:cNvSpPr txBox="1"/>
          <p:nvPr/>
        </p:nvSpPr>
        <p:spPr>
          <a:xfrm>
            <a:off x="883417" y="1673761"/>
            <a:ext cx="10013183" cy="281615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200" dirty="0"/>
              <a:t>Facilities that are out of compliance will be cited and provided an opportunity to return to compliance</a:t>
            </a:r>
          </a:p>
          <a:p>
            <a:pPr marL="742950" lvl="1" indent="-285750">
              <a:spcBef>
                <a:spcPts val="600"/>
              </a:spcBef>
              <a:spcAft>
                <a:spcPts val="600"/>
              </a:spcAft>
              <a:buFont typeface="Arial" panose="020B0604020202020204" pitchFamily="34" charset="0"/>
              <a:buChar char="•"/>
            </a:pPr>
            <a:r>
              <a:rPr lang="en-US" sz="2000" dirty="0"/>
              <a:t>CMS has emphasized its focus will be on moving facilities into compliance</a:t>
            </a:r>
          </a:p>
          <a:p>
            <a:pPr marL="295275" lvl="1" indent="-295275">
              <a:spcBef>
                <a:spcPts val="600"/>
              </a:spcBef>
              <a:spcAft>
                <a:spcPts val="600"/>
              </a:spcAft>
              <a:buFont typeface="Arial" panose="020B0604020202020204" pitchFamily="34" charset="0"/>
              <a:buChar char="•"/>
            </a:pPr>
            <a:r>
              <a:rPr lang="en-US" sz="2200" dirty="0"/>
              <a:t>CMS may use enforcement remedies, such as civil monetary penalties, denial of payment, and even termination from the Medicare and Medicaid program as a final measure</a:t>
            </a:r>
          </a:p>
          <a:p>
            <a:pPr>
              <a:spcAft>
                <a:spcPts val="600"/>
              </a:spcAft>
            </a:pPr>
            <a:endParaRPr lang="en-US" sz="2200" dirty="0"/>
          </a:p>
        </p:txBody>
      </p:sp>
    </p:spTree>
    <p:extLst>
      <p:ext uri="{BB962C8B-B14F-4D97-AF65-F5344CB8AC3E}">
        <p14:creationId xmlns:p14="http://schemas.microsoft.com/office/powerpoint/2010/main" val="286346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778-EAFA-EE40-BCAE-E2451F6F3957}"/>
              </a:ext>
            </a:extLst>
          </p:cNvPr>
          <p:cNvSpPr>
            <a:spLocks noGrp="1"/>
          </p:cNvSpPr>
          <p:nvPr>
            <p:ph type="title"/>
          </p:nvPr>
        </p:nvSpPr>
        <p:spPr/>
        <p:txBody>
          <a:bodyPr>
            <a:normAutofit/>
          </a:bodyPr>
          <a:lstStyle/>
          <a:p>
            <a:r>
              <a:rPr lang="en-US" dirty="0"/>
              <a:t>Medicare &amp; Medicaid in Montana</a:t>
            </a:r>
          </a:p>
        </p:txBody>
      </p:sp>
      <p:sp>
        <p:nvSpPr>
          <p:cNvPr id="3" name="TextBox 2">
            <a:extLst>
              <a:ext uri="{FF2B5EF4-FFF2-40B4-BE49-F238E27FC236}">
                <a16:creationId xmlns:a16="http://schemas.microsoft.com/office/drawing/2014/main" id="{D4853D12-71F5-1248-98EB-2E8498969CB1}"/>
              </a:ext>
            </a:extLst>
          </p:cNvPr>
          <p:cNvSpPr txBox="1"/>
          <p:nvPr/>
        </p:nvSpPr>
        <p:spPr>
          <a:xfrm>
            <a:off x="563926" y="1442407"/>
            <a:ext cx="10717345" cy="435503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524,000+ Montanans receive healthcare services through Medicare, Medicaid and Children’s Health Insurance Plan (CHIP)</a:t>
            </a:r>
          </a:p>
          <a:p>
            <a:pPr marL="285750" indent="-285750">
              <a:spcAft>
                <a:spcPts val="600"/>
              </a:spcAft>
              <a:buFont typeface="Arial" panose="020B0604020202020204" pitchFamily="34" charset="0"/>
              <a:buChar char="•"/>
            </a:pPr>
            <a:r>
              <a:rPr lang="en-US" sz="2000" dirty="0"/>
              <a:t>Montana hospitals are the largest provider of care to these patients</a:t>
            </a:r>
          </a:p>
          <a:p>
            <a:pPr marL="742950" lvl="1" indent="-285750">
              <a:spcAft>
                <a:spcPts val="600"/>
              </a:spcAft>
              <a:buFont typeface="Arial" panose="020B0604020202020204" pitchFamily="34" charset="0"/>
              <a:buChar char="•"/>
            </a:pPr>
            <a:r>
              <a:rPr lang="en-US" dirty="0"/>
              <a:t>Services provided to these individuals represent 63% of all hospital patient revenues</a:t>
            </a:r>
          </a:p>
          <a:p>
            <a:pPr marL="295275" lvl="1" indent="-285750">
              <a:buFont typeface="Arial" panose="020B0604020202020204" pitchFamily="34" charset="0"/>
              <a:buChar char="•"/>
            </a:pPr>
            <a:r>
              <a:rPr lang="en-US" sz="2000" dirty="0"/>
              <a:t>Termination from the Medicare and Medicaid programs would drastically reduce access to healthcare services for: </a:t>
            </a:r>
          </a:p>
          <a:p>
            <a:pPr marL="752475" lvl="2" indent="-285750">
              <a:buFont typeface="Arial" panose="020B0604020202020204" pitchFamily="34" charset="0"/>
              <a:buChar char="•"/>
            </a:pPr>
            <a:r>
              <a:rPr lang="en-US" dirty="0"/>
              <a:t>Montanans over 65 years of age;</a:t>
            </a:r>
          </a:p>
          <a:p>
            <a:pPr marL="752475" lvl="2" indent="-285750">
              <a:buFont typeface="Arial" panose="020B0604020202020204" pitchFamily="34" charset="0"/>
              <a:buChar char="•"/>
            </a:pPr>
            <a:r>
              <a:rPr lang="en-US" dirty="0"/>
              <a:t>Working and low-income families;</a:t>
            </a:r>
          </a:p>
          <a:p>
            <a:pPr marL="752475" lvl="2" indent="-285750">
              <a:buFont typeface="Arial" panose="020B0604020202020204" pitchFamily="34" charset="0"/>
              <a:buChar char="•"/>
            </a:pPr>
            <a:r>
              <a:rPr lang="en-US" dirty="0"/>
              <a:t>Pregnant women and children; and </a:t>
            </a:r>
          </a:p>
          <a:p>
            <a:pPr marL="752475" lvl="2" indent="-285750">
              <a:buFont typeface="Arial" panose="020B0604020202020204" pitchFamily="34" charset="0"/>
              <a:buChar char="•"/>
            </a:pPr>
            <a:r>
              <a:rPr lang="en-US" dirty="0"/>
              <a:t>People with disabilities</a:t>
            </a:r>
          </a:p>
          <a:p>
            <a:pPr marL="295275" lvl="2" indent="-285750">
              <a:spcAft>
                <a:spcPts val="600"/>
              </a:spcAft>
              <a:buFont typeface="Arial" panose="020B0604020202020204" pitchFamily="34" charset="0"/>
              <a:buChar char="•"/>
            </a:pPr>
            <a:r>
              <a:rPr lang="en-US" sz="2000" dirty="0"/>
              <a:t>Loss of Medicare and Medicaid services would negatively impact health and jeopardize the financial viability of Montana healthcare providers</a:t>
            </a:r>
          </a:p>
          <a:p>
            <a:pPr>
              <a:spcAft>
                <a:spcPts val="600"/>
              </a:spcAft>
            </a:pPr>
            <a:endParaRPr lang="en-US" sz="2200" dirty="0"/>
          </a:p>
        </p:txBody>
      </p:sp>
    </p:spTree>
    <p:extLst>
      <p:ext uri="{BB962C8B-B14F-4D97-AF65-F5344CB8AC3E}">
        <p14:creationId xmlns:p14="http://schemas.microsoft.com/office/powerpoint/2010/main" val="143878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560" b="2560"/>
          <a:stretch/>
        </p:blipFill>
        <p:spPr>
          <a:xfrm>
            <a:off x="0" y="0"/>
            <a:ext cx="12192000" cy="6858000"/>
          </a:xfrm>
        </p:spPr>
      </p:pic>
      <p:sp>
        <p:nvSpPr>
          <p:cNvPr id="3" name="Freeform 12"/>
          <p:cNvSpPr>
            <a:spLocks/>
          </p:cNvSpPr>
          <p:nvPr/>
        </p:nvSpPr>
        <p:spPr bwMode="auto">
          <a:xfrm flipH="1">
            <a:off x="0" y="3755250"/>
            <a:ext cx="7275565" cy="3112989"/>
          </a:xfrm>
          <a:custGeom>
            <a:avLst/>
            <a:gdLst>
              <a:gd name="T0" fmla="*/ 2982 w 2982"/>
              <a:gd name="T1" fmla="*/ 1362 h 1362"/>
              <a:gd name="T2" fmla="*/ 0 w 2982"/>
              <a:gd name="T3" fmla="*/ 1110 h 1362"/>
              <a:gd name="T4" fmla="*/ 620 w 2982"/>
              <a:gd name="T5" fmla="*/ 380 h 1362"/>
              <a:gd name="T6" fmla="*/ 2982 w 2982"/>
              <a:gd name="T7" fmla="*/ 0 h 1362"/>
              <a:gd name="T8" fmla="*/ 2982 w 2982"/>
              <a:gd name="T9" fmla="*/ 1362 h 1362"/>
              <a:gd name="connsiteX0" fmla="*/ 10710 w 10710"/>
              <a:gd name="connsiteY0" fmla="*/ 10000 h 10033"/>
              <a:gd name="connsiteX1" fmla="*/ 0 w 10710"/>
              <a:gd name="connsiteY1" fmla="*/ 10033 h 10033"/>
              <a:gd name="connsiteX2" fmla="*/ 2789 w 10710"/>
              <a:gd name="connsiteY2" fmla="*/ 2790 h 10033"/>
              <a:gd name="connsiteX3" fmla="*/ 10710 w 10710"/>
              <a:gd name="connsiteY3" fmla="*/ 0 h 10033"/>
              <a:gd name="connsiteX4" fmla="*/ 10710 w 10710"/>
              <a:gd name="connsiteY4" fmla="*/ 1000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 h="10033">
                <a:moveTo>
                  <a:pt x="10710" y="10000"/>
                </a:moveTo>
                <a:lnTo>
                  <a:pt x="0" y="10033"/>
                </a:lnTo>
                <a:lnTo>
                  <a:pt x="2789" y="2790"/>
                </a:lnTo>
                <a:lnTo>
                  <a:pt x="10710" y="0"/>
                </a:lnTo>
                <a:lnTo>
                  <a:pt x="10710" y="1000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Rectangle 15"/>
          <p:cNvSpPr>
            <a:spLocks noChangeArrowheads="1"/>
          </p:cNvSpPr>
          <p:nvPr/>
        </p:nvSpPr>
        <p:spPr bwMode="auto">
          <a:xfrm>
            <a:off x="665622" y="5117812"/>
            <a:ext cx="5430378" cy="923330"/>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6000" b="1" u="none" strike="noStrike" cap="none" normalizeH="0" baseline="0" dirty="0">
                <a:ln>
                  <a:noFill/>
                </a:ln>
                <a:solidFill>
                  <a:schemeClr val="bg2"/>
                </a:solidFill>
                <a:effectLst/>
                <a:latin typeface="+mj-lt"/>
              </a:rPr>
              <a:t>Key Dates</a:t>
            </a:r>
          </a:p>
        </p:txBody>
      </p:sp>
      <p:sp>
        <p:nvSpPr>
          <p:cNvPr id="7" name="Freeform 9"/>
          <p:cNvSpPr>
            <a:spLocks/>
          </p:cNvSpPr>
          <p:nvPr/>
        </p:nvSpPr>
        <p:spPr bwMode="auto">
          <a:xfrm rot="10800000" flipH="1">
            <a:off x="1588" y="5785652"/>
            <a:ext cx="12193588" cy="1082585"/>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2983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8464" y="1020170"/>
            <a:ext cx="2528392" cy="1528351"/>
            <a:chOff x="1524001" y="547688"/>
            <a:chExt cx="2070100" cy="946150"/>
          </a:xfrm>
        </p:grpSpPr>
        <p:sp>
          <p:nvSpPr>
            <p:cNvPr id="4" name="Freeform 9"/>
            <p:cNvSpPr>
              <a:spLocks/>
            </p:cNvSpPr>
            <p:nvPr/>
          </p:nvSpPr>
          <p:spPr bwMode="auto">
            <a:xfrm>
              <a:off x="1524001" y="547688"/>
              <a:ext cx="2070100" cy="946150"/>
            </a:xfrm>
            <a:custGeom>
              <a:avLst/>
              <a:gdLst>
                <a:gd name="T0" fmla="*/ 994 w 1304"/>
                <a:gd name="T1" fmla="*/ 34 h 596"/>
                <a:gd name="T2" fmla="*/ 0 w 1304"/>
                <a:gd name="T3" fmla="*/ 0 h 596"/>
                <a:gd name="T4" fmla="*/ 0 w 1304"/>
                <a:gd name="T5" fmla="*/ 34 h 596"/>
                <a:gd name="T6" fmla="*/ 256 w 1304"/>
                <a:gd name="T7" fmla="*/ 303 h 596"/>
                <a:gd name="T8" fmla="*/ 0 w 1304"/>
                <a:gd name="T9" fmla="*/ 561 h 596"/>
                <a:gd name="T10" fmla="*/ 0 w 1304"/>
                <a:gd name="T11" fmla="*/ 596 h 596"/>
                <a:gd name="T12" fmla="*/ 985 w 1304"/>
                <a:gd name="T13" fmla="*/ 596 h 596"/>
                <a:gd name="T14" fmla="*/ 1304 w 1304"/>
                <a:gd name="T15" fmla="*/ 324 h 596"/>
                <a:gd name="T16" fmla="*/ 1304 w 1304"/>
                <a:gd name="T17" fmla="*/ 282 h 596"/>
                <a:gd name="T18" fmla="*/ 994 w 1304"/>
                <a:gd name="T19" fmla="*/ 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596">
                  <a:moveTo>
                    <a:pt x="994" y="34"/>
                  </a:moveTo>
                  <a:lnTo>
                    <a:pt x="0" y="0"/>
                  </a:lnTo>
                  <a:lnTo>
                    <a:pt x="0" y="34"/>
                  </a:lnTo>
                  <a:lnTo>
                    <a:pt x="256" y="303"/>
                  </a:lnTo>
                  <a:lnTo>
                    <a:pt x="0" y="561"/>
                  </a:lnTo>
                  <a:lnTo>
                    <a:pt x="0" y="596"/>
                  </a:lnTo>
                  <a:lnTo>
                    <a:pt x="985" y="596"/>
                  </a:lnTo>
                  <a:lnTo>
                    <a:pt x="1304" y="324"/>
                  </a:lnTo>
                  <a:lnTo>
                    <a:pt x="1304" y="282"/>
                  </a:lnTo>
                  <a:lnTo>
                    <a:pt x="994" y="3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 name="Freeform 10"/>
            <p:cNvSpPr>
              <a:spLocks/>
            </p:cNvSpPr>
            <p:nvPr/>
          </p:nvSpPr>
          <p:spPr bwMode="auto">
            <a:xfrm>
              <a:off x="1524001" y="547688"/>
              <a:ext cx="2070100" cy="890588"/>
            </a:xfrm>
            <a:custGeom>
              <a:avLst/>
              <a:gdLst>
                <a:gd name="T0" fmla="*/ 985 w 1304"/>
                <a:gd name="T1" fmla="*/ 0 h 561"/>
                <a:gd name="T2" fmla="*/ 0 w 1304"/>
                <a:gd name="T3" fmla="*/ 0 h 561"/>
                <a:gd name="T4" fmla="*/ 266 w 1304"/>
                <a:gd name="T5" fmla="*/ 282 h 561"/>
                <a:gd name="T6" fmla="*/ 0 w 1304"/>
                <a:gd name="T7" fmla="*/ 561 h 561"/>
                <a:gd name="T8" fmla="*/ 985 w 1304"/>
                <a:gd name="T9" fmla="*/ 561 h 561"/>
                <a:gd name="T10" fmla="*/ 1304 w 1304"/>
                <a:gd name="T11" fmla="*/ 282 h 561"/>
                <a:gd name="T12" fmla="*/ 985 w 1304"/>
                <a:gd name="T13" fmla="*/ 0 h 561"/>
              </a:gdLst>
              <a:ahLst/>
              <a:cxnLst>
                <a:cxn ang="0">
                  <a:pos x="T0" y="T1"/>
                </a:cxn>
                <a:cxn ang="0">
                  <a:pos x="T2" y="T3"/>
                </a:cxn>
                <a:cxn ang="0">
                  <a:pos x="T4" y="T5"/>
                </a:cxn>
                <a:cxn ang="0">
                  <a:pos x="T6" y="T7"/>
                </a:cxn>
                <a:cxn ang="0">
                  <a:pos x="T8" y="T9"/>
                </a:cxn>
                <a:cxn ang="0">
                  <a:pos x="T10" y="T11"/>
                </a:cxn>
                <a:cxn ang="0">
                  <a:pos x="T12" y="T13"/>
                </a:cxn>
              </a:cxnLst>
              <a:rect l="0" t="0" r="r" b="b"/>
              <a:pathLst>
                <a:path w="1304" h="561">
                  <a:moveTo>
                    <a:pt x="985" y="0"/>
                  </a:moveTo>
                  <a:lnTo>
                    <a:pt x="0" y="0"/>
                  </a:lnTo>
                  <a:lnTo>
                    <a:pt x="266" y="282"/>
                  </a:lnTo>
                  <a:lnTo>
                    <a:pt x="0" y="561"/>
                  </a:lnTo>
                  <a:lnTo>
                    <a:pt x="985" y="561"/>
                  </a:lnTo>
                  <a:lnTo>
                    <a:pt x="1304" y="282"/>
                  </a:lnTo>
                  <a:lnTo>
                    <a:pt x="98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grpSp>
      <p:grpSp>
        <p:nvGrpSpPr>
          <p:cNvPr id="9" name="Group 8"/>
          <p:cNvGrpSpPr/>
          <p:nvPr/>
        </p:nvGrpSpPr>
        <p:grpSpPr>
          <a:xfrm>
            <a:off x="978464" y="3629421"/>
            <a:ext cx="2528392" cy="1395230"/>
            <a:chOff x="1524001" y="547688"/>
            <a:chExt cx="2070100" cy="946150"/>
          </a:xfrm>
        </p:grpSpPr>
        <p:sp>
          <p:nvSpPr>
            <p:cNvPr id="10" name="Freeform 9"/>
            <p:cNvSpPr>
              <a:spLocks/>
            </p:cNvSpPr>
            <p:nvPr/>
          </p:nvSpPr>
          <p:spPr bwMode="auto">
            <a:xfrm>
              <a:off x="1524001" y="547688"/>
              <a:ext cx="2070100" cy="946150"/>
            </a:xfrm>
            <a:custGeom>
              <a:avLst/>
              <a:gdLst>
                <a:gd name="T0" fmla="*/ 994 w 1304"/>
                <a:gd name="T1" fmla="*/ 34 h 596"/>
                <a:gd name="T2" fmla="*/ 0 w 1304"/>
                <a:gd name="T3" fmla="*/ 0 h 596"/>
                <a:gd name="T4" fmla="*/ 0 w 1304"/>
                <a:gd name="T5" fmla="*/ 34 h 596"/>
                <a:gd name="T6" fmla="*/ 256 w 1304"/>
                <a:gd name="T7" fmla="*/ 303 h 596"/>
                <a:gd name="T8" fmla="*/ 0 w 1304"/>
                <a:gd name="T9" fmla="*/ 561 h 596"/>
                <a:gd name="T10" fmla="*/ 0 w 1304"/>
                <a:gd name="T11" fmla="*/ 596 h 596"/>
                <a:gd name="T12" fmla="*/ 985 w 1304"/>
                <a:gd name="T13" fmla="*/ 596 h 596"/>
                <a:gd name="T14" fmla="*/ 1304 w 1304"/>
                <a:gd name="T15" fmla="*/ 324 h 596"/>
                <a:gd name="T16" fmla="*/ 1304 w 1304"/>
                <a:gd name="T17" fmla="*/ 282 h 596"/>
                <a:gd name="T18" fmla="*/ 994 w 1304"/>
                <a:gd name="T19" fmla="*/ 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4" h="596">
                  <a:moveTo>
                    <a:pt x="994" y="34"/>
                  </a:moveTo>
                  <a:lnTo>
                    <a:pt x="0" y="0"/>
                  </a:lnTo>
                  <a:lnTo>
                    <a:pt x="0" y="34"/>
                  </a:lnTo>
                  <a:lnTo>
                    <a:pt x="256" y="303"/>
                  </a:lnTo>
                  <a:lnTo>
                    <a:pt x="0" y="561"/>
                  </a:lnTo>
                  <a:lnTo>
                    <a:pt x="0" y="596"/>
                  </a:lnTo>
                  <a:lnTo>
                    <a:pt x="985" y="596"/>
                  </a:lnTo>
                  <a:lnTo>
                    <a:pt x="1304" y="324"/>
                  </a:lnTo>
                  <a:lnTo>
                    <a:pt x="1304" y="282"/>
                  </a:lnTo>
                  <a:lnTo>
                    <a:pt x="994" y="34"/>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11" name="Freeform 10"/>
            <p:cNvSpPr>
              <a:spLocks/>
            </p:cNvSpPr>
            <p:nvPr/>
          </p:nvSpPr>
          <p:spPr bwMode="auto">
            <a:xfrm>
              <a:off x="1524001" y="547688"/>
              <a:ext cx="2070100" cy="890588"/>
            </a:xfrm>
            <a:custGeom>
              <a:avLst/>
              <a:gdLst>
                <a:gd name="T0" fmla="*/ 985 w 1304"/>
                <a:gd name="T1" fmla="*/ 0 h 561"/>
                <a:gd name="T2" fmla="*/ 0 w 1304"/>
                <a:gd name="T3" fmla="*/ 0 h 561"/>
                <a:gd name="T4" fmla="*/ 266 w 1304"/>
                <a:gd name="T5" fmla="*/ 282 h 561"/>
                <a:gd name="T6" fmla="*/ 0 w 1304"/>
                <a:gd name="T7" fmla="*/ 561 h 561"/>
                <a:gd name="T8" fmla="*/ 985 w 1304"/>
                <a:gd name="T9" fmla="*/ 561 h 561"/>
                <a:gd name="T10" fmla="*/ 1304 w 1304"/>
                <a:gd name="T11" fmla="*/ 282 h 561"/>
                <a:gd name="T12" fmla="*/ 985 w 1304"/>
                <a:gd name="T13" fmla="*/ 0 h 561"/>
              </a:gdLst>
              <a:ahLst/>
              <a:cxnLst>
                <a:cxn ang="0">
                  <a:pos x="T0" y="T1"/>
                </a:cxn>
                <a:cxn ang="0">
                  <a:pos x="T2" y="T3"/>
                </a:cxn>
                <a:cxn ang="0">
                  <a:pos x="T4" y="T5"/>
                </a:cxn>
                <a:cxn ang="0">
                  <a:pos x="T6" y="T7"/>
                </a:cxn>
                <a:cxn ang="0">
                  <a:pos x="T8" y="T9"/>
                </a:cxn>
                <a:cxn ang="0">
                  <a:pos x="T10" y="T11"/>
                </a:cxn>
                <a:cxn ang="0">
                  <a:pos x="T12" y="T13"/>
                </a:cxn>
              </a:cxnLst>
              <a:rect l="0" t="0" r="r" b="b"/>
              <a:pathLst>
                <a:path w="1304" h="561">
                  <a:moveTo>
                    <a:pt x="985" y="0"/>
                  </a:moveTo>
                  <a:lnTo>
                    <a:pt x="0" y="0"/>
                  </a:lnTo>
                  <a:lnTo>
                    <a:pt x="266" y="282"/>
                  </a:lnTo>
                  <a:lnTo>
                    <a:pt x="0" y="561"/>
                  </a:lnTo>
                  <a:lnTo>
                    <a:pt x="985" y="561"/>
                  </a:lnTo>
                  <a:lnTo>
                    <a:pt x="1304" y="282"/>
                  </a:lnTo>
                  <a:lnTo>
                    <a:pt x="98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dirty="0"/>
            </a:p>
          </p:txBody>
        </p:sp>
      </p:grpSp>
      <p:grpSp>
        <p:nvGrpSpPr>
          <p:cNvPr id="20" name="Group 19"/>
          <p:cNvGrpSpPr/>
          <p:nvPr/>
        </p:nvGrpSpPr>
        <p:grpSpPr>
          <a:xfrm>
            <a:off x="1534551" y="2684088"/>
            <a:ext cx="524490" cy="544492"/>
            <a:chOff x="5719763" y="3041650"/>
            <a:chExt cx="749300" cy="777875"/>
          </a:xfrm>
          <a:solidFill>
            <a:schemeClr val="bg2"/>
          </a:solidFill>
        </p:grpSpPr>
        <p:sp>
          <p:nvSpPr>
            <p:cNvPr id="21" name="Oval 5"/>
            <p:cNvSpPr>
              <a:spLocks noChangeArrowheads="1"/>
            </p:cNvSpPr>
            <p:nvPr/>
          </p:nvSpPr>
          <p:spPr bwMode="auto">
            <a:xfrm>
              <a:off x="6035675" y="3368675"/>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22" name="Oval 6"/>
            <p:cNvSpPr>
              <a:spLocks noChangeArrowheads="1"/>
            </p:cNvSpPr>
            <p:nvPr/>
          </p:nvSpPr>
          <p:spPr bwMode="auto">
            <a:xfrm>
              <a:off x="6281738" y="3186113"/>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23" name="Oval 7"/>
            <p:cNvSpPr>
              <a:spLocks noChangeArrowheads="1"/>
            </p:cNvSpPr>
            <p:nvPr/>
          </p:nvSpPr>
          <p:spPr bwMode="auto">
            <a:xfrm>
              <a:off x="5730875" y="3319463"/>
              <a:ext cx="84138"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24" name="Freeform 8"/>
            <p:cNvSpPr>
              <a:spLocks noEditPoints="1"/>
            </p:cNvSpPr>
            <p:nvPr/>
          </p:nvSpPr>
          <p:spPr bwMode="auto">
            <a:xfrm>
              <a:off x="5719763" y="3041650"/>
              <a:ext cx="749300" cy="777875"/>
            </a:xfrm>
            <a:custGeom>
              <a:avLst/>
              <a:gdLst>
                <a:gd name="T0" fmla="*/ 176 w 197"/>
                <a:gd name="T1" fmla="*/ 101 h 205"/>
                <a:gd name="T2" fmla="*/ 174 w 197"/>
                <a:gd name="T3" fmla="*/ 46 h 205"/>
                <a:gd name="T4" fmla="*/ 172 w 197"/>
                <a:gd name="T5" fmla="*/ 56 h 205"/>
                <a:gd name="T6" fmla="*/ 169 w 197"/>
                <a:gd name="T7" fmla="*/ 94 h 205"/>
                <a:gd name="T8" fmla="*/ 140 w 197"/>
                <a:gd name="T9" fmla="*/ 76 h 205"/>
                <a:gd name="T10" fmla="*/ 146 w 197"/>
                <a:gd name="T11" fmla="*/ 54 h 205"/>
                <a:gd name="T12" fmla="*/ 145 w 197"/>
                <a:gd name="T13" fmla="*/ 44 h 205"/>
                <a:gd name="T14" fmla="*/ 130 w 197"/>
                <a:gd name="T15" fmla="*/ 31 h 205"/>
                <a:gd name="T16" fmla="*/ 67 w 197"/>
                <a:gd name="T17" fmla="*/ 31 h 205"/>
                <a:gd name="T18" fmla="*/ 41 w 197"/>
                <a:gd name="T19" fmla="*/ 44 h 205"/>
                <a:gd name="T20" fmla="*/ 4 w 197"/>
                <a:gd name="T21" fmla="*/ 73 h 205"/>
                <a:gd name="T22" fmla="*/ 15 w 197"/>
                <a:gd name="T23" fmla="*/ 63 h 205"/>
                <a:gd name="T24" fmla="*/ 61 w 197"/>
                <a:gd name="T25" fmla="*/ 56 h 205"/>
                <a:gd name="T26" fmla="*/ 30 w 197"/>
                <a:gd name="T27" fmla="*/ 95 h 205"/>
                <a:gd name="T28" fmla="*/ 27 w 197"/>
                <a:gd name="T29" fmla="*/ 92 h 205"/>
                <a:gd name="T30" fmla="*/ 21 w 197"/>
                <a:gd name="T31" fmla="*/ 101 h 205"/>
                <a:gd name="T32" fmla="*/ 21 w 197"/>
                <a:gd name="T33" fmla="*/ 104 h 205"/>
                <a:gd name="T34" fmla="*/ 41 w 197"/>
                <a:gd name="T35" fmla="*/ 161 h 205"/>
                <a:gd name="T36" fmla="*/ 67 w 197"/>
                <a:gd name="T37" fmla="*/ 173 h 205"/>
                <a:gd name="T38" fmla="*/ 118 w 197"/>
                <a:gd name="T39" fmla="*/ 194 h 205"/>
                <a:gd name="T40" fmla="*/ 99 w 197"/>
                <a:gd name="T41" fmla="*/ 195 h 205"/>
                <a:gd name="T42" fmla="*/ 99 w 197"/>
                <a:gd name="T43" fmla="*/ 148 h 205"/>
                <a:gd name="T44" fmla="*/ 122 w 197"/>
                <a:gd name="T45" fmla="*/ 165 h 205"/>
                <a:gd name="T46" fmla="*/ 135 w 197"/>
                <a:gd name="T47" fmla="*/ 158 h 205"/>
                <a:gd name="T48" fmla="*/ 157 w 197"/>
                <a:gd name="T49" fmla="*/ 161 h 205"/>
                <a:gd name="T50" fmla="*/ 176 w 197"/>
                <a:gd name="T51" fmla="*/ 104 h 205"/>
                <a:gd name="T52" fmla="*/ 56 w 197"/>
                <a:gd name="T53" fmla="*/ 88 h 205"/>
                <a:gd name="T54" fmla="*/ 56 w 197"/>
                <a:gd name="T55" fmla="*/ 116 h 205"/>
                <a:gd name="T56" fmla="*/ 56 w 197"/>
                <a:gd name="T57" fmla="*/ 88 h 205"/>
                <a:gd name="T58" fmla="*/ 15 w 197"/>
                <a:gd name="T59" fmla="*/ 141 h 205"/>
                <a:gd name="T60" fmla="*/ 57 w 197"/>
                <a:gd name="T61" fmla="*/ 129 h 205"/>
                <a:gd name="T62" fmla="*/ 41 w 197"/>
                <a:gd name="T63" fmla="*/ 151 h 205"/>
                <a:gd name="T64" fmla="*/ 117 w 197"/>
                <a:gd name="T65" fmla="*/ 63 h 205"/>
                <a:gd name="T66" fmla="*/ 127 w 197"/>
                <a:gd name="T67" fmla="*/ 58 h 205"/>
                <a:gd name="T68" fmla="*/ 99 w 197"/>
                <a:gd name="T69" fmla="*/ 10 h 205"/>
                <a:gd name="T70" fmla="*/ 99 w 197"/>
                <a:gd name="T71" fmla="*/ 56 h 205"/>
                <a:gd name="T72" fmla="*/ 99 w 197"/>
                <a:gd name="T73" fmla="*/ 10 h 205"/>
                <a:gd name="T74" fmla="*/ 85 w 197"/>
                <a:gd name="T75" fmla="*/ 62 h 205"/>
                <a:gd name="T76" fmla="*/ 68 w 197"/>
                <a:gd name="T77" fmla="*/ 70 h 205"/>
                <a:gd name="T78" fmla="*/ 70 w 197"/>
                <a:gd name="T79" fmla="*/ 147 h 205"/>
                <a:gd name="T80" fmla="*/ 81 w 197"/>
                <a:gd name="T81" fmla="*/ 141 h 205"/>
                <a:gd name="T82" fmla="*/ 70 w 197"/>
                <a:gd name="T83" fmla="*/ 147 h 205"/>
                <a:gd name="T84" fmla="*/ 113 w 197"/>
                <a:gd name="T85" fmla="*/ 143 h 205"/>
                <a:gd name="T86" fmla="*/ 129 w 197"/>
                <a:gd name="T87" fmla="*/ 135 h 205"/>
                <a:gd name="T88" fmla="*/ 131 w 197"/>
                <a:gd name="T89" fmla="*/ 123 h 205"/>
                <a:gd name="T90" fmla="*/ 99 w 197"/>
                <a:gd name="T91" fmla="*/ 138 h 205"/>
                <a:gd name="T92" fmla="*/ 67 w 197"/>
                <a:gd name="T93" fmla="*/ 123 h 205"/>
                <a:gd name="T94" fmla="*/ 67 w 197"/>
                <a:gd name="T95" fmla="*/ 82 h 205"/>
                <a:gd name="T96" fmla="*/ 99 w 197"/>
                <a:gd name="T97" fmla="*/ 67 h 205"/>
                <a:gd name="T98" fmla="*/ 131 w 197"/>
                <a:gd name="T99" fmla="*/ 82 h 205"/>
                <a:gd name="T100" fmla="*/ 131 w 197"/>
                <a:gd name="T101" fmla="*/ 123 h 205"/>
                <a:gd name="T102" fmla="*/ 160 w 197"/>
                <a:gd name="T103" fmla="*/ 102 h 205"/>
                <a:gd name="T104" fmla="*/ 141 w 197"/>
                <a:gd name="T105" fmla="*/ 102 h 205"/>
                <a:gd name="T106" fmla="*/ 183 w 197"/>
                <a:gd name="T107" fmla="*/ 141 h 205"/>
                <a:gd name="T108" fmla="*/ 157 w 197"/>
                <a:gd name="T109" fmla="*/ 151 h 205"/>
                <a:gd name="T110" fmla="*/ 140 w 197"/>
                <a:gd name="T111" fmla="*/ 129 h 205"/>
                <a:gd name="T112" fmla="*/ 183 w 197"/>
                <a:gd name="T113" fmla="*/ 14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05">
                  <a:moveTo>
                    <a:pt x="175" y="102"/>
                  </a:moveTo>
                  <a:cubicBezTo>
                    <a:pt x="175" y="102"/>
                    <a:pt x="176" y="101"/>
                    <a:pt x="176" y="101"/>
                  </a:cubicBezTo>
                  <a:cubicBezTo>
                    <a:pt x="192" y="85"/>
                    <a:pt x="197" y="70"/>
                    <a:pt x="192" y="59"/>
                  </a:cubicBezTo>
                  <a:cubicBezTo>
                    <a:pt x="190" y="54"/>
                    <a:pt x="185" y="49"/>
                    <a:pt x="174" y="46"/>
                  </a:cubicBezTo>
                  <a:cubicBezTo>
                    <a:pt x="174" y="47"/>
                    <a:pt x="174" y="48"/>
                    <a:pt x="174" y="49"/>
                  </a:cubicBezTo>
                  <a:cubicBezTo>
                    <a:pt x="174" y="51"/>
                    <a:pt x="173" y="54"/>
                    <a:pt x="172" y="56"/>
                  </a:cubicBezTo>
                  <a:cubicBezTo>
                    <a:pt x="178" y="57"/>
                    <a:pt x="181" y="60"/>
                    <a:pt x="183" y="63"/>
                  </a:cubicBezTo>
                  <a:cubicBezTo>
                    <a:pt x="186" y="70"/>
                    <a:pt x="181" y="82"/>
                    <a:pt x="169" y="94"/>
                  </a:cubicBezTo>
                  <a:cubicBezTo>
                    <a:pt x="169" y="94"/>
                    <a:pt x="168" y="95"/>
                    <a:pt x="168" y="95"/>
                  </a:cubicBezTo>
                  <a:cubicBezTo>
                    <a:pt x="160" y="89"/>
                    <a:pt x="150" y="82"/>
                    <a:pt x="140" y="76"/>
                  </a:cubicBezTo>
                  <a:cubicBezTo>
                    <a:pt x="139" y="69"/>
                    <a:pt x="138" y="62"/>
                    <a:pt x="137" y="56"/>
                  </a:cubicBezTo>
                  <a:cubicBezTo>
                    <a:pt x="140" y="55"/>
                    <a:pt x="143" y="55"/>
                    <a:pt x="146" y="54"/>
                  </a:cubicBezTo>
                  <a:cubicBezTo>
                    <a:pt x="145" y="53"/>
                    <a:pt x="145" y="51"/>
                    <a:pt x="145" y="49"/>
                  </a:cubicBezTo>
                  <a:cubicBezTo>
                    <a:pt x="145" y="47"/>
                    <a:pt x="145" y="46"/>
                    <a:pt x="145" y="44"/>
                  </a:cubicBezTo>
                  <a:cubicBezTo>
                    <a:pt x="142" y="45"/>
                    <a:pt x="138" y="45"/>
                    <a:pt x="135" y="46"/>
                  </a:cubicBezTo>
                  <a:cubicBezTo>
                    <a:pt x="133" y="41"/>
                    <a:pt x="132" y="36"/>
                    <a:pt x="130" y="31"/>
                  </a:cubicBezTo>
                  <a:cubicBezTo>
                    <a:pt x="122" y="11"/>
                    <a:pt x="111" y="0"/>
                    <a:pt x="99" y="0"/>
                  </a:cubicBezTo>
                  <a:cubicBezTo>
                    <a:pt x="86" y="0"/>
                    <a:pt x="75" y="11"/>
                    <a:pt x="67" y="31"/>
                  </a:cubicBezTo>
                  <a:cubicBezTo>
                    <a:pt x="66" y="36"/>
                    <a:pt x="64" y="41"/>
                    <a:pt x="63" y="46"/>
                  </a:cubicBezTo>
                  <a:cubicBezTo>
                    <a:pt x="55" y="45"/>
                    <a:pt x="48" y="44"/>
                    <a:pt x="41" y="44"/>
                  </a:cubicBezTo>
                  <a:cubicBezTo>
                    <a:pt x="18" y="44"/>
                    <a:pt x="9" y="52"/>
                    <a:pt x="6" y="59"/>
                  </a:cubicBezTo>
                  <a:cubicBezTo>
                    <a:pt x="4" y="63"/>
                    <a:pt x="3" y="68"/>
                    <a:pt x="4" y="73"/>
                  </a:cubicBezTo>
                  <a:cubicBezTo>
                    <a:pt x="7" y="71"/>
                    <a:pt x="10" y="69"/>
                    <a:pt x="14" y="69"/>
                  </a:cubicBezTo>
                  <a:cubicBezTo>
                    <a:pt x="14" y="67"/>
                    <a:pt x="14" y="65"/>
                    <a:pt x="15" y="63"/>
                  </a:cubicBezTo>
                  <a:cubicBezTo>
                    <a:pt x="17" y="57"/>
                    <a:pt x="27" y="54"/>
                    <a:pt x="41" y="54"/>
                  </a:cubicBezTo>
                  <a:cubicBezTo>
                    <a:pt x="47" y="54"/>
                    <a:pt x="53" y="54"/>
                    <a:pt x="61" y="56"/>
                  </a:cubicBezTo>
                  <a:cubicBezTo>
                    <a:pt x="59" y="62"/>
                    <a:pt x="58" y="69"/>
                    <a:pt x="57" y="76"/>
                  </a:cubicBezTo>
                  <a:cubicBezTo>
                    <a:pt x="47" y="82"/>
                    <a:pt x="38" y="89"/>
                    <a:pt x="30" y="95"/>
                  </a:cubicBezTo>
                  <a:cubicBezTo>
                    <a:pt x="29" y="95"/>
                    <a:pt x="29" y="94"/>
                    <a:pt x="29" y="94"/>
                  </a:cubicBezTo>
                  <a:cubicBezTo>
                    <a:pt x="28" y="93"/>
                    <a:pt x="27" y="93"/>
                    <a:pt x="27" y="92"/>
                  </a:cubicBezTo>
                  <a:cubicBezTo>
                    <a:pt x="25" y="95"/>
                    <a:pt x="22" y="97"/>
                    <a:pt x="19" y="98"/>
                  </a:cubicBezTo>
                  <a:cubicBezTo>
                    <a:pt x="19" y="99"/>
                    <a:pt x="20" y="100"/>
                    <a:pt x="21" y="101"/>
                  </a:cubicBezTo>
                  <a:cubicBezTo>
                    <a:pt x="22" y="101"/>
                    <a:pt x="22" y="102"/>
                    <a:pt x="23" y="102"/>
                  </a:cubicBezTo>
                  <a:cubicBezTo>
                    <a:pt x="22" y="103"/>
                    <a:pt x="22" y="103"/>
                    <a:pt x="21" y="104"/>
                  </a:cubicBezTo>
                  <a:cubicBezTo>
                    <a:pt x="6" y="119"/>
                    <a:pt x="0" y="134"/>
                    <a:pt x="6" y="145"/>
                  </a:cubicBezTo>
                  <a:cubicBezTo>
                    <a:pt x="9" y="152"/>
                    <a:pt x="18" y="161"/>
                    <a:pt x="41" y="161"/>
                  </a:cubicBezTo>
                  <a:cubicBezTo>
                    <a:pt x="48" y="161"/>
                    <a:pt x="55" y="160"/>
                    <a:pt x="63" y="158"/>
                  </a:cubicBezTo>
                  <a:cubicBezTo>
                    <a:pt x="64" y="164"/>
                    <a:pt x="66" y="169"/>
                    <a:pt x="67" y="173"/>
                  </a:cubicBezTo>
                  <a:cubicBezTo>
                    <a:pt x="75" y="194"/>
                    <a:pt x="86" y="205"/>
                    <a:pt x="99" y="205"/>
                  </a:cubicBezTo>
                  <a:cubicBezTo>
                    <a:pt x="106" y="205"/>
                    <a:pt x="112" y="201"/>
                    <a:pt x="118" y="194"/>
                  </a:cubicBezTo>
                  <a:cubicBezTo>
                    <a:pt x="115" y="193"/>
                    <a:pt x="112" y="191"/>
                    <a:pt x="110" y="188"/>
                  </a:cubicBezTo>
                  <a:cubicBezTo>
                    <a:pt x="106" y="193"/>
                    <a:pt x="103" y="195"/>
                    <a:pt x="99" y="195"/>
                  </a:cubicBezTo>
                  <a:cubicBezTo>
                    <a:pt x="89" y="195"/>
                    <a:pt x="79" y="180"/>
                    <a:pt x="73" y="156"/>
                  </a:cubicBezTo>
                  <a:cubicBezTo>
                    <a:pt x="81" y="154"/>
                    <a:pt x="90" y="152"/>
                    <a:pt x="99" y="148"/>
                  </a:cubicBezTo>
                  <a:cubicBezTo>
                    <a:pt x="108" y="152"/>
                    <a:pt x="116" y="154"/>
                    <a:pt x="125" y="156"/>
                  </a:cubicBezTo>
                  <a:cubicBezTo>
                    <a:pt x="124" y="160"/>
                    <a:pt x="123" y="162"/>
                    <a:pt x="122" y="165"/>
                  </a:cubicBezTo>
                  <a:cubicBezTo>
                    <a:pt x="126" y="165"/>
                    <a:pt x="129" y="167"/>
                    <a:pt x="132" y="169"/>
                  </a:cubicBezTo>
                  <a:cubicBezTo>
                    <a:pt x="133" y="165"/>
                    <a:pt x="134" y="162"/>
                    <a:pt x="135" y="158"/>
                  </a:cubicBezTo>
                  <a:cubicBezTo>
                    <a:pt x="143" y="160"/>
                    <a:pt x="150" y="161"/>
                    <a:pt x="157" y="161"/>
                  </a:cubicBezTo>
                  <a:cubicBezTo>
                    <a:pt x="157" y="161"/>
                    <a:pt x="157" y="161"/>
                    <a:pt x="157" y="161"/>
                  </a:cubicBezTo>
                  <a:cubicBezTo>
                    <a:pt x="180" y="161"/>
                    <a:pt x="189" y="152"/>
                    <a:pt x="192" y="145"/>
                  </a:cubicBezTo>
                  <a:cubicBezTo>
                    <a:pt x="197" y="134"/>
                    <a:pt x="192" y="119"/>
                    <a:pt x="176" y="104"/>
                  </a:cubicBezTo>
                  <a:cubicBezTo>
                    <a:pt x="176" y="103"/>
                    <a:pt x="175" y="103"/>
                    <a:pt x="175" y="102"/>
                  </a:cubicBezTo>
                  <a:close/>
                  <a:moveTo>
                    <a:pt x="56" y="88"/>
                  </a:moveTo>
                  <a:cubicBezTo>
                    <a:pt x="56" y="93"/>
                    <a:pt x="56" y="97"/>
                    <a:pt x="56" y="102"/>
                  </a:cubicBezTo>
                  <a:cubicBezTo>
                    <a:pt x="56" y="107"/>
                    <a:pt x="56" y="112"/>
                    <a:pt x="56" y="116"/>
                  </a:cubicBezTo>
                  <a:cubicBezTo>
                    <a:pt x="49" y="112"/>
                    <a:pt x="43" y="107"/>
                    <a:pt x="37" y="102"/>
                  </a:cubicBezTo>
                  <a:cubicBezTo>
                    <a:pt x="43" y="98"/>
                    <a:pt x="49" y="93"/>
                    <a:pt x="56" y="88"/>
                  </a:cubicBezTo>
                  <a:close/>
                  <a:moveTo>
                    <a:pt x="41" y="151"/>
                  </a:moveTo>
                  <a:cubicBezTo>
                    <a:pt x="27" y="151"/>
                    <a:pt x="17" y="147"/>
                    <a:pt x="15" y="141"/>
                  </a:cubicBezTo>
                  <a:cubicBezTo>
                    <a:pt x="11" y="134"/>
                    <a:pt x="17" y="122"/>
                    <a:pt x="30" y="109"/>
                  </a:cubicBezTo>
                  <a:cubicBezTo>
                    <a:pt x="38" y="116"/>
                    <a:pt x="47" y="122"/>
                    <a:pt x="57" y="129"/>
                  </a:cubicBezTo>
                  <a:cubicBezTo>
                    <a:pt x="58" y="136"/>
                    <a:pt x="59" y="142"/>
                    <a:pt x="61" y="149"/>
                  </a:cubicBezTo>
                  <a:cubicBezTo>
                    <a:pt x="53" y="150"/>
                    <a:pt x="47" y="151"/>
                    <a:pt x="41" y="151"/>
                  </a:cubicBezTo>
                  <a:close/>
                  <a:moveTo>
                    <a:pt x="129" y="70"/>
                  </a:moveTo>
                  <a:cubicBezTo>
                    <a:pt x="125" y="68"/>
                    <a:pt x="121" y="65"/>
                    <a:pt x="117" y="63"/>
                  </a:cubicBezTo>
                  <a:cubicBezTo>
                    <a:pt x="115" y="63"/>
                    <a:pt x="114" y="62"/>
                    <a:pt x="113" y="62"/>
                  </a:cubicBezTo>
                  <a:cubicBezTo>
                    <a:pt x="118" y="60"/>
                    <a:pt x="123" y="59"/>
                    <a:pt x="127" y="58"/>
                  </a:cubicBezTo>
                  <a:cubicBezTo>
                    <a:pt x="128" y="62"/>
                    <a:pt x="129" y="66"/>
                    <a:pt x="129" y="70"/>
                  </a:cubicBezTo>
                  <a:close/>
                  <a:moveTo>
                    <a:pt x="99" y="10"/>
                  </a:moveTo>
                  <a:cubicBezTo>
                    <a:pt x="108" y="10"/>
                    <a:pt x="119" y="24"/>
                    <a:pt x="125" y="48"/>
                  </a:cubicBezTo>
                  <a:cubicBezTo>
                    <a:pt x="116" y="50"/>
                    <a:pt x="108" y="53"/>
                    <a:pt x="99" y="56"/>
                  </a:cubicBezTo>
                  <a:cubicBezTo>
                    <a:pt x="90" y="53"/>
                    <a:pt x="81" y="50"/>
                    <a:pt x="73" y="48"/>
                  </a:cubicBezTo>
                  <a:cubicBezTo>
                    <a:pt x="79" y="24"/>
                    <a:pt x="89" y="10"/>
                    <a:pt x="99" y="10"/>
                  </a:cubicBezTo>
                  <a:close/>
                  <a:moveTo>
                    <a:pt x="70" y="58"/>
                  </a:moveTo>
                  <a:cubicBezTo>
                    <a:pt x="75" y="59"/>
                    <a:pt x="80" y="60"/>
                    <a:pt x="85" y="62"/>
                  </a:cubicBezTo>
                  <a:cubicBezTo>
                    <a:pt x="83" y="62"/>
                    <a:pt x="82" y="63"/>
                    <a:pt x="81" y="63"/>
                  </a:cubicBezTo>
                  <a:cubicBezTo>
                    <a:pt x="77" y="65"/>
                    <a:pt x="72" y="68"/>
                    <a:pt x="68" y="70"/>
                  </a:cubicBezTo>
                  <a:cubicBezTo>
                    <a:pt x="69" y="66"/>
                    <a:pt x="70" y="62"/>
                    <a:pt x="70" y="58"/>
                  </a:cubicBezTo>
                  <a:close/>
                  <a:moveTo>
                    <a:pt x="70" y="147"/>
                  </a:moveTo>
                  <a:cubicBezTo>
                    <a:pt x="70" y="143"/>
                    <a:pt x="69" y="139"/>
                    <a:pt x="68" y="135"/>
                  </a:cubicBezTo>
                  <a:cubicBezTo>
                    <a:pt x="72" y="137"/>
                    <a:pt x="77" y="139"/>
                    <a:pt x="81" y="141"/>
                  </a:cubicBezTo>
                  <a:cubicBezTo>
                    <a:pt x="82" y="142"/>
                    <a:pt x="83" y="142"/>
                    <a:pt x="85" y="143"/>
                  </a:cubicBezTo>
                  <a:cubicBezTo>
                    <a:pt x="80" y="144"/>
                    <a:pt x="75" y="146"/>
                    <a:pt x="70" y="147"/>
                  </a:cubicBezTo>
                  <a:close/>
                  <a:moveTo>
                    <a:pt x="127" y="147"/>
                  </a:moveTo>
                  <a:cubicBezTo>
                    <a:pt x="123" y="146"/>
                    <a:pt x="118" y="144"/>
                    <a:pt x="113" y="143"/>
                  </a:cubicBezTo>
                  <a:cubicBezTo>
                    <a:pt x="114" y="142"/>
                    <a:pt x="115" y="142"/>
                    <a:pt x="117" y="141"/>
                  </a:cubicBezTo>
                  <a:cubicBezTo>
                    <a:pt x="121" y="139"/>
                    <a:pt x="125" y="137"/>
                    <a:pt x="129" y="135"/>
                  </a:cubicBezTo>
                  <a:cubicBezTo>
                    <a:pt x="129" y="139"/>
                    <a:pt x="128" y="143"/>
                    <a:pt x="127" y="147"/>
                  </a:cubicBezTo>
                  <a:close/>
                  <a:moveTo>
                    <a:pt x="131" y="123"/>
                  </a:moveTo>
                  <a:cubicBezTo>
                    <a:pt x="125" y="126"/>
                    <a:pt x="119" y="129"/>
                    <a:pt x="113" y="132"/>
                  </a:cubicBezTo>
                  <a:cubicBezTo>
                    <a:pt x="108" y="134"/>
                    <a:pt x="103" y="136"/>
                    <a:pt x="99" y="138"/>
                  </a:cubicBezTo>
                  <a:cubicBezTo>
                    <a:pt x="94" y="136"/>
                    <a:pt x="90" y="134"/>
                    <a:pt x="85" y="132"/>
                  </a:cubicBezTo>
                  <a:cubicBezTo>
                    <a:pt x="79" y="129"/>
                    <a:pt x="73" y="126"/>
                    <a:pt x="67" y="123"/>
                  </a:cubicBezTo>
                  <a:cubicBezTo>
                    <a:pt x="66" y="116"/>
                    <a:pt x="66" y="109"/>
                    <a:pt x="66" y="102"/>
                  </a:cubicBezTo>
                  <a:cubicBezTo>
                    <a:pt x="66" y="95"/>
                    <a:pt x="66" y="88"/>
                    <a:pt x="67" y="82"/>
                  </a:cubicBezTo>
                  <a:cubicBezTo>
                    <a:pt x="73" y="79"/>
                    <a:pt x="79" y="76"/>
                    <a:pt x="85" y="73"/>
                  </a:cubicBezTo>
                  <a:cubicBezTo>
                    <a:pt x="90" y="70"/>
                    <a:pt x="94" y="68"/>
                    <a:pt x="99" y="67"/>
                  </a:cubicBezTo>
                  <a:cubicBezTo>
                    <a:pt x="103" y="68"/>
                    <a:pt x="108" y="70"/>
                    <a:pt x="113" y="73"/>
                  </a:cubicBezTo>
                  <a:cubicBezTo>
                    <a:pt x="119" y="76"/>
                    <a:pt x="125" y="79"/>
                    <a:pt x="131" y="82"/>
                  </a:cubicBezTo>
                  <a:cubicBezTo>
                    <a:pt x="131" y="88"/>
                    <a:pt x="131" y="95"/>
                    <a:pt x="131" y="102"/>
                  </a:cubicBezTo>
                  <a:cubicBezTo>
                    <a:pt x="131" y="109"/>
                    <a:pt x="131" y="116"/>
                    <a:pt x="131" y="123"/>
                  </a:cubicBezTo>
                  <a:close/>
                  <a:moveTo>
                    <a:pt x="141" y="88"/>
                  </a:moveTo>
                  <a:cubicBezTo>
                    <a:pt x="148" y="93"/>
                    <a:pt x="155" y="98"/>
                    <a:pt x="160" y="102"/>
                  </a:cubicBezTo>
                  <a:cubicBezTo>
                    <a:pt x="154" y="107"/>
                    <a:pt x="148" y="112"/>
                    <a:pt x="141" y="116"/>
                  </a:cubicBezTo>
                  <a:cubicBezTo>
                    <a:pt x="141" y="112"/>
                    <a:pt x="141" y="107"/>
                    <a:pt x="141" y="102"/>
                  </a:cubicBezTo>
                  <a:cubicBezTo>
                    <a:pt x="141" y="97"/>
                    <a:pt x="141" y="93"/>
                    <a:pt x="141" y="88"/>
                  </a:cubicBezTo>
                  <a:close/>
                  <a:moveTo>
                    <a:pt x="183" y="141"/>
                  </a:moveTo>
                  <a:cubicBezTo>
                    <a:pt x="180" y="147"/>
                    <a:pt x="171" y="151"/>
                    <a:pt x="157" y="151"/>
                  </a:cubicBezTo>
                  <a:cubicBezTo>
                    <a:pt x="157" y="151"/>
                    <a:pt x="157" y="151"/>
                    <a:pt x="157" y="151"/>
                  </a:cubicBezTo>
                  <a:cubicBezTo>
                    <a:pt x="151" y="151"/>
                    <a:pt x="144" y="150"/>
                    <a:pt x="137" y="149"/>
                  </a:cubicBezTo>
                  <a:cubicBezTo>
                    <a:pt x="138" y="142"/>
                    <a:pt x="139" y="136"/>
                    <a:pt x="140" y="129"/>
                  </a:cubicBezTo>
                  <a:cubicBezTo>
                    <a:pt x="150" y="122"/>
                    <a:pt x="160" y="116"/>
                    <a:pt x="168" y="109"/>
                  </a:cubicBezTo>
                  <a:cubicBezTo>
                    <a:pt x="181" y="122"/>
                    <a:pt x="186" y="134"/>
                    <a:pt x="18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25" name="Oval 9"/>
            <p:cNvSpPr>
              <a:spLocks noChangeArrowheads="1"/>
            </p:cNvSpPr>
            <p:nvPr/>
          </p:nvSpPr>
          <p:spPr bwMode="auto">
            <a:xfrm>
              <a:off x="6142038" y="3683000"/>
              <a:ext cx="84138"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sp>
        <p:nvSpPr>
          <p:cNvPr id="36" name="Content Placeholder 2"/>
          <p:cNvSpPr txBox="1">
            <a:spLocks/>
          </p:cNvSpPr>
          <p:nvPr/>
        </p:nvSpPr>
        <p:spPr>
          <a:xfrm>
            <a:off x="3670618" y="1028151"/>
            <a:ext cx="7684019" cy="227139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2"/>
                </a:solidFill>
              </a:rPr>
              <a:t>Process or plan in place for vaccinating staff, providing exemptions and accommodations, and tracking and documenting staff vaccinations</a:t>
            </a:r>
          </a:p>
          <a:p>
            <a:r>
              <a:rPr lang="en-US" sz="1600" dirty="0">
                <a:solidFill>
                  <a:schemeClr val="tx2"/>
                </a:solidFill>
              </a:rPr>
              <a:t>All eligible staff must: </a:t>
            </a:r>
          </a:p>
          <a:p>
            <a:pPr lvl="1"/>
            <a:r>
              <a:rPr lang="en-US" sz="1600" dirty="0">
                <a:solidFill>
                  <a:schemeClr val="tx2"/>
                </a:solidFill>
              </a:rPr>
              <a:t>receive first dose or one-dose vaccine; or</a:t>
            </a:r>
          </a:p>
          <a:p>
            <a:pPr lvl="1"/>
            <a:r>
              <a:rPr lang="en-US" sz="1600" dirty="0">
                <a:solidFill>
                  <a:schemeClr val="tx2"/>
                </a:solidFill>
              </a:rPr>
              <a:t>request accommodations for medical reasons or religious beliefs</a:t>
            </a:r>
            <a:endParaRPr lang="id-ID" sz="1600" dirty="0">
              <a:solidFill>
                <a:schemeClr val="tx2"/>
              </a:solidFill>
            </a:endParaRPr>
          </a:p>
          <a:p>
            <a:r>
              <a:rPr lang="en-US" sz="1600" dirty="0">
                <a:solidFill>
                  <a:schemeClr val="tx2"/>
                </a:solidFill>
              </a:rPr>
              <a:t>Staff who do not meet vaccination requirement or request accommodations may be terminated to ensure the facility does not lose its CMS certification</a:t>
            </a:r>
          </a:p>
          <a:p>
            <a:endParaRPr lang="id-ID" dirty="0">
              <a:solidFill>
                <a:schemeClr val="tx2"/>
              </a:solidFill>
            </a:endParaRPr>
          </a:p>
        </p:txBody>
      </p:sp>
      <p:sp>
        <p:nvSpPr>
          <p:cNvPr id="37" name="TextBox 36"/>
          <p:cNvSpPr txBox="1"/>
          <p:nvPr/>
        </p:nvSpPr>
        <p:spPr>
          <a:xfrm>
            <a:off x="3661314" y="595404"/>
            <a:ext cx="3209541" cy="461665"/>
          </a:xfrm>
          <a:prstGeom prst="rect">
            <a:avLst/>
          </a:prstGeom>
          <a:noFill/>
        </p:spPr>
        <p:txBody>
          <a:bodyPr wrap="square" rtlCol="0">
            <a:spAutoFit/>
          </a:bodyPr>
          <a:lstStyle/>
          <a:p>
            <a:r>
              <a:rPr lang="id-ID" sz="2400" b="1" dirty="0" err="1">
                <a:solidFill>
                  <a:schemeClr val="accent1"/>
                </a:solidFill>
                <a:latin typeface="Raleway" panose="020B0003030101060003" pitchFamily="34" charset="0"/>
              </a:rPr>
              <a:t>December</a:t>
            </a:r>
            <a:r>
              <a:rPr lang="id-ID" sz="2400" b="1" dirty="0">
                <a:solidFill>
                  <a:schemeClr val="accent1"/>
                </a:solidFill>
                <a:latin typeface="Raleway" panose="020B0003030101060003" pitchFamily="34" charset="0"/>
              </a:rPr>
              <a:t> 6, 2021</a:t>
            </a:r>
          </a:p>
        </p:txBody>
      </p:sp>
      <p:sp>
        <p:nvSpPr>
          <p:cNvPr id="40" name="Content Placeholder 2"/>
          <p:cNvSpPr txBox="1">
            <a:spLocks/>
          </p:cNvSpPr>
          <p:nvPr/>
        </p:nvSpPr>
        <p:spPr>
          <a:xfrm>
            <a:off x="3708548" y="3759887"/>
            <a:ext cx="7684019" cy="202517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2"/>
                </a:solidFill>
              </a:rPr>
              <a:t>All eligible staff must:</a:t>
            </a:r>
          </a:p>
          <a:p>
            <a:pPr lvl="1"/>
            <a:r>
              <a:rPr lang="en-US" sz="1600" dirty="0">
                <a:solidFill>
                  <a:schemeClr val="tx2"/>
                </a:solidFill>
              </a:rPr>
              <a:t>Receive second dose of two-dose vaccine; or</a:t>
            </a:r>
          </a:p>
          <a:p>
            <a:pPr lvl="1"/>
            <a:r>
              <a:rPr lang="en-US" sz="1600" dirty="0">
                <a:solidFill>
                  <a:schemeClr val="tx2"/>
                </a:solidFill>
              </a:rPr>
              <a:t>Receive approval of requested exemption</a:t>
            </a:r>
          </a:p>
          <a:p>
            <a:r>
              <a:rPr lang="en-US" sz="1600" dirty="0">
                <a:solidFill>
                  <a:schemeClr val="tx2"/>
                </a:solidFill>
              </a:rPr>
              <a:t>Facilities must provide accommodations to all exempted staff</a:t>
            </a:r>
          </a:p>
          <a:p>
            <a:r>
              <a:rPr lang="en-US" sz="1600" dirty="0">
                <a:solidFill>
                  <a:schemeClr val="tx2"/>
                </a:solidFill>
              </a:rPr>
              <a:t>Staff who do not meet vaccination requirement or receive an exemption may be terminated to ensure the facility does not lose its CMS certification</a:t>
            </a:r>
          </a:p>
          <a:p>
            <a:pPr marL="0" indent="0">
              <a:buNone/>
            </a:pPr>
            <a:endParaRPr lang="id-ID" dirty="0">
              <a:solidFill>
                <a:schemeClr val="tx2"/>
              </a:solidFill>
            </a:endParaRPr>
          </a:p>
        </p:txBody>
      </p:sp>
      <p:sp>
        <p:nvSpPr>
          <p:cNvPr id="41" name="TextBox 40"/>
          <p:cNvSpPr txBox="1"/>
          <p:nvPr/>
        </p:nvSpPr>
        <p:spPr>
          <a:xfrm>
            <a:off x="3708548" y="3309690"/>
            <a:ext cx="2457724" cy="461665"/>
          </a:xfrm>
          <a:prstGeom prst="rect">
            <a:avLst/>
          </a:prstGeom>
          <a:noFill/>
        </p:spPr>
        <p:txBody>
          <a:bodyPr wrap="none" rtlCol="0">
            <a:spAutoFit/>
          </a:bodyPr>
          <a:lstStyle/>
          <a:p>
            <a:r>
              <a:rPr lang="id-ID" sz="2400" b="1" err="1">
                <a:solidFill>
                  <a:schemeClr val="accent3"/>
                </a:solidFill>
                <a:latin typeface="Raleway" panose="020B0003030101060003" pitchFamily="34" charset="0"/>
              </a:rPr>
              <a:t>January</a:t>
            </a:r>
            <a:r>
              <a:rPr lang="id-ID" sz="2400" b="1">
                <a:solidFill>
                  <a:schemeClr val="accent3"/>
                </a:solidFill>
                <a:latin typeface="Raleway" panose="020B0003030101060003" pitchFamily="34" charset="0"/>
              </a:rPr>
              <a:t> 4, 2022</a:t>
            </a:r>
          </a:p>
        </p:txBody>
      </p:sp>
      <p:sp>
        <p:nvSpPr>
          <p:cNvPr id="30" name="TextBox 29">
            <a:extLst>
              <a:ext uri="{FF2B5EF4-FFF2-40B4-BE49-F238E27FC236}">
                <a16:creationId xmlns:a16="http://schemas.microsoft.com/office/drawing/2014/main" id="{C6CD4D14-6D2B-ED48-9868-00FE54399DD3}"/>
              </a:ext>
            </a:extLst>
          </p:cNvPr>
          <p:cNvSpPr txBox="1"/>
          <p:nvPr/>
        </p:nvSpPr>
        <p:spPr>
          <a:xfrm>
            <a:off x="1230810" y="1199793"/>
            <a:ext cx="2005092" cy="1077218"/>
          </a:xfrm>
          <a:prstGeom prst="rect">
            <a:avLst/>
          </a:prstGeom>
          <a:noFill/>
        </p:spPr>
        <p:txBody>
          <a:bodyPr wrap="square" rtlCol="0">
            <a:spAutoFit/>
          </a:bodyPr>
          <a:lstStyle/>
          <a:p>
            <a:pPr algn="ctr"/>
            <a:r>
              <a:rPr lang="id-ID" sz="3200" b="1">
                <a:solidFill>
                  <a:schemeClr val="bg1"/>
                </a:solidFill>
                <a:latin typeface="Raleway" panose="020B0003030101060003" pitchFamily="34" charset="0"/>
              </a:rPr>
              <a:t>DEC. 6, 2021</a:t>
            </a:r>
          </a:p>
        </p:txBody>
      </p:sp>
      <p:sp>
        <p:nvSpPr>
          <p:cNvPr id="31" name="TextBox 30">
            <a:extLst>
              <a:ext uri="{FF2B5EF4-FFF2-40B4-BE49-F238E27FC236}">
                <a16:creationId xmlns:a16="http://schemas.microsoft.com/office/drawing/2014/main" id="{C6ECB3CC-1CF6-2A41-95EC-0078B84F312F}"/>
              </a:ext>
            </a:extLst>
          </p:cNvPr>
          <p:cNvSpPr txBox="1"/>
          <p:nvPr/>
        </p:nvSpPr>
        <p:spPr>
          <a:xfrm>
            <a:off x="1401906" y="3734201"/>
            <a:ext cx="1662900" cy="1077218"/>
          </a:xfrm>
          <a:prstGeom prst="rect">
            <a:avLst/>
          </a:prstGeom>
          <a:noFill/>
        </p:spPr>
        <p:txBody>
          <a:bodyPr wrap="square" rtlCol="0">
            <a:spAutoFit/>
          </a:bodyPr>
          <a:lstStyle/>
          <a:p>
            <a:pPr algn="ctr"/>
            <a:r>
              <a:rPr lang="id-ID" sz="3200" b="1" dirty="0">
                <a:solidFill>
                  <a:schemeClr val="bg1"/>
                </a:solidFill>
                <a:latin typeface="Raleway" panose="020B0003030101060003" pitchFamily="34" charset="0"/>
              </a:rPr>
              <a:t>JAN. 4, 2022</a:t>
            </a:r>
          </a:p>
        </p:txBody>
      </p:sp>
    </p:spTree>
    <p:extLst>
      <p:ext uri="{BB962C8B-B14F-4D97-AF65-F5344CB8AC3E}">
        <p14:creationId xmlns:p14="http://schemas.microsoft.com/office/powerpoint/2010/main" val="31740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8"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1000"/>
                                </p:stCondLst>
                                <p:childTnLst>
                                  <p:par>
                                    <p:cTn id="19" presetID="2" presetClass="entr" presetSubtype="2" fill="hold" grpId="0" nodeType="afterEffect" p14:presetBounceEnd="60000">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14:bounceEnd="60000">
                                          <p:cBhvr additive="base">
                                            <p:cTn id="21" dur="5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14:bounceEnd="60000">
                                          <p:cBhvr additive="base">
                                            <p:cTn id="25" dur="500" fill="hold"/>
                                            <p:tgtEl>
                                              <p:spTgt spid="41"/>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14:presetBounceEnd="60000">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14:bounceEnd="60000">
                                          <p:cBhvr additive="base">
                                            <p:cTn id="29" dur="50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30" dur="500" fill="hold"/>
                                            <p:tgtEl>
                                              <p:spTgt spid="4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14:presetBounceEnd="60000">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14:bounceEnd="60000">
                                          <p:cBhvr additive="base">
                                            <p:cTn id="33" dur="500" fill="hold"/>
                                            <p:tgtEl>
                                              <p:spTgt spid="36"/>
                                            </p:tgtEl>
                                            <p:attrNameLst>
                                              <p:attrName>ppt_x</p:attrName>
                                            </p:attrNameLst>
                                          </p:cBhvr>
                                          <p:tavLst>
                                            <p:tav tm="0">
                                              <p:val>
                                                <p:strVal val="1+#ppt_w/2"/>
                                              </p:val>
                                            </p:tav>
                                            <p:tav tm="100000">
                                              <p:val>
                                                <p:strVal val="#ppt_x"/>
                                              </p:val>
                                            </p:tav>
                                          </p:tavLst>
                                        </p:anim>
                                        <p:anim calcmode="lin" valueType="num" p14:bounceEnd="60000">
                                          <p:cBhvr additive="base">
                                            <p:cTn id="34" dur="500" fill="hold"/>
                                            <p:tgtEl>
                                              <p:spTgt spid="36"/>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2" fill="hold" grpId="0" nodeType="afterEffect" p14:presetBounceEnd="60000">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14:bounceEnd="60000">
                                          <p:cBhvr additive="base">
                                            <p:cTn id="38" dur="50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grpId="0" nodeType="afterEffect" p14:presetBounceEnd="60000">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14:bounceEnd="60000">
                                          <p:cBhvr additive="base">
                                            <p:cTn id="43" dur="5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4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8"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1+#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1+#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1+#ppt_w/2"/>
                                              </p:val>
                                            </p:tav>
                                            <p:tav tm="100000">
                                              <p:val>
                                                <p:strVal val="#ppt_x"/>
                                              </p:val>
                                            </p:tav>
                                          </p:tavLst>
                                        </p:anim>
                                        <p:anim calcmode="lin" valueType="num">
                                          <p:cBhvr additive="base">
                                            <p:cTn id="30" dur="500" fill="hold"/>
                                            <p:tgtEl>
                                              <p:spTgt spid="4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1+#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2"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30" grpId="0"/>
          <p:bldP spid="3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722A-9377-A644-8994-A5DDEAA6630A}"/>
              </a:ext>
            </a:extLst>
          </p:cNvPr>
          <p:cNvSpPr>
            <a:spLocks noGrp="1"/>
          </p:cNvSpPr>
          <p:nvPr>
            <p:ph type="title"/>
          </p:nvPr>
        </p:nvSpPr>
        <p:spPr>
          <a:xfrm>
            <a:off x="381000" y="519601"/>
            <a:ext cx="10662138" cy="1751326"/>
          </a:xfrm>
        </p:spPr>
        <p:txBody>
          <a:bodyPr>
            <a:normAutofit fontScale="90000"/>
          </a:bodyPr>
          <a:lstStyle/>
          <a:p>
            <a:r>
              <a:rPr lang="en-US" dirty="0"/>
              <a:t>Omnibus COVID-19 Health Care Staff Vaccination Interim Final Rule</a:t>
            </a:r>
            <a:br>
              <a:rPr lang="en-US" dirty="0"/>
            </a:br>
            <a:endParaRPr lang="en-US" dirty="0"/>
          </a:p>
        </p:txBody>
      </p:sp>
      <p:sp>
        <p:nvSpPr>
          <p:cNvPr id="3" name="TextBox 2">
            <a:extLst>
              <a:ext uri="{FF2B5EF4-FFF2-40B4-BE49-F238E27FC236}">
                <a16:creationId xmlns:a16="http://schemas.microsoft.com/office/drawing/2014/main" id="{38332AD9-4134-4848-9BE5-AE17BC9E1F99}"/>
              </a:ext>
            </a:extLst>
          </p:cNvPr>
          <p:cNvSpPr txBox="1"/>
          <p:nvPr/>
        </p:nvSpPr>
        <p:spPr>
          <a:xfrm>
            <a:off x="380999" y="2190539"/>
            <a:ext cx="10415117" cy="3231654"/>
          </a:xfrm>
          <a:prstGeom prst="rect">
            <a:avLst/>
          </a:prstGeom>
          <a:noFill/>
        </p:spPr>
        <p:txBody>
          <a:bodyPr wrap="square" rtlCol="0">
            <a:spAutoFit/>
          </a:bodyPr>
          <a:lstStyle/>
          <a:p>
            <a:r>
              <a:rPr lang="en-US" sz="2000" dirty="0"/>
              <a:t>The Centers for Medicare and Medicaid Services (“CMS”) issued an Interim Final Rule (“IFR”) requiring all CMS providers to fully vaccinate staff and other covered individuals by January 4, 2022. </a:t>
            </a:r>
          </a:p>
          <a:p>
            <a:endParaRPr lang="en-US" sz="2000" dirty="0"/>
          </a:p>
          <a:p>
            <a:r>
              <a:rPr lang="en-US" sz="2000" dirty="0"/>
              <a:t>Facilities that are regulated by CMS must comply. </a:t>
            </a:r>
            <a:r>
              <a:rPr lang="en-US" sz="2000" i="1" dirty="0"/>
              <a:t>(We are regulated by CMS in order to participate as a provider in the Medicare and Medicaid program.)</a:t>
            </a:r>
          </a:p>
          <a:p>
            <a:endParaRPr lang="en-US" sz="2000" dirty="0"/>
          </a:p>
          <a:p>
            <a:r>
              <a:rPr lang="en-US" sz="2000" dirty="0"/>
              <a:t>According to CMS, this federal regulation preempts any state or local law (such as HB 702 passed by the Montana Legislature earlier this year).  </a:t>
            </a:r>
          </a:p>
          <a:p>
            <a:endParaRPr lang="en-US" sz="2400" dirty="0"/>
          </a:p>
        </p:txBody>
      </p:sp>
    </p:spTree>
    <p:extLst>
      <p:ext uri="{BB962C8B-B14F-4D97-AF65-F5344CB8AC3E}">
        <p14:creationId xmlns:p14="http://schemas.microsoft.com/office/powerpoint/2010/main" val="1269907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722" b="7722"/>
          <a:stretch/>
        </p:blipFill>
        <p:spPr>
          <a:xfrm>
            <a:off x="9832" y="0"/>
            <a:ext cx="12192000" cy="6858000"/>
          </a:xfrm>
        </p:spPr>
      </p:pic>
      <p:sp>
        <p:nvSpPr>
          <p:cNvPr id="7" name="Freeform 9"/>
          <p:cNvSpPr>
            <a:spLocks/>
          </p:cNvSpPr>
          <p:nvPr/>
        </p:nvSpPr>
        <p:spPr bwMode="auto">
          <a:xfrm rot="10800000" flipH="1">
            <a:off x="1588" y="5372100"/>
            <a:ext cx="12193588" cy="149613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Freeform 12"/>
          <p:cNvSpPr>
            <a:spLocks/>
          </p:cNvSpPr>
          <p:nvPr/>
        </p:nvSpPr>
        <p:spPr bwMode="auto">
          <a:xfrm>
            <a:off x="4926267" y="3755250"/>
            <a:ext cx="7275565" cy="3112989"/>
          </a:xfrm>
          <a:custGeom>
            <a:avLst/>
            <a:gdLst>
              <a:gd name="T0" fmla="*/ 2982 w 2982"/>
              <a:gd name="T1" fmla="*/ 1362 h 1362"/>
              <a:gd name="T2" fmla="*/ 0 w 2982"/>
              <a:gd name="T3" fmla="*/ 1110 h 1362"/>
              <a:gd name="T4" fmla="*/ 620 w 2982"/>
              <a:gd name="T5" fmla="*/ 380 h 1362"/>
              <a:gd name="T6" fmla="*/ 2982 w 2982"/>
              <a:gd name="T7" fmla="*/ 0 h 1362"/>
              <a:gd name="T8" fmla="*/ 2982 w 2982"/>
              <a:gd name="T9" fmla="*/ 1362 h 1362"/>
              <a:gd name="connsiteX0" fmla="*/ 10710 w 10710"/>
              <a:gd name="connsiteY0" fmla="*/ 10000 h 10033"/>
              <a:gd name="connsiteX1" fmla="*/ 0 w 10710"/>
              <a:gd name="connsiteY1" fmla="*/ 10033 h 10033"/>
              <a:gd name="connsiteX2" fmla="*/ 2789 w 10710"/>
              <a:gd name="connsiteY2" fmla="*/ 2790 h 10033"/>
              <a:gd name="connsiteX3" fmla="*/ 10710 w 10710"/>
              <a:gd name="connsiteY3" fmla="*/ 0 h 10033"/>
              <a:gd name="connsiteX4" fmla="*/ 10710 w 10710"/>
              <a:gd name="connsiteY4" fmla="*/ 1000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 h="10033">
                <a:moveTo>
                  <a:pt x="10710" y="10000"/>
                </a:moveTo>
                <a:lnTo>
                  <a:pt x="0" y="10033"/>
                </a:lnTo>
                <a:lnTo>
                  <a:pt x="2789" y="2790"/>
                </a:lnTo>
                <a:lnTo>
                  <a:pt x="10710" y="0"/>
                </a:lnTo>
                <a:lnTo>
                  <a:pt x="10710" y="1000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Rectangle 15"/>
          <p:cNvSpPr>
            <a:spLocks noChangeArrowheads="1"/>
          </p:cNvSpPr>
          <p:nvPr/>
        </p:nvSpPr>
        <p:spPr bwMode="auto">
          <a:xfrm>
            <a:off x="6200589" y="4827405"/>
            <a:ext cx="5430378" cy="1477328"/>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4800" b="1" dirty="0">
                <a:solidFill>
                  <a:schemeClr val="bg2"/>
                </a:solidFill>
                <a:latin typeface="+mj-lt"/>
              </a:rPr>
              <a:t>Recommended Actions</a:t>
            </a:r>
            <a:endParaRPr kumimoji="0" lang="en-US" altLang="en-US" sz="4800" b="1" u="none" strike="noStrike" cap="none" normalizeH="0" baseline="0" dirty="0">
              <a:ln>
                <a:noFill/>
              </a:ln>
              <a:solidFill>
                <a:schemeClr val="bg2"/>
              </a:solidFill>
              <a:effectLst/>
              <a:latin typeface="+mj-lt"/>
            </a:endParaRPr>
          </a:p>
        </p:txBody>
      </p:sp>
    </p:spTree>
    <p:extLst>
      <p:ext uri="{BB962C8B-B14F-4D97-AF65-F5344CB8AC3E}">
        <p14:creationId xmlns:p14="http://schemas.microsoft.com/office/powerpoint/2010/main" val="5524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2" presetClass="entr" presetSubtype="2" fill="hold" grpId="0" nodeType="afterEffect" p14:presetBounceEnd="6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6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778-EAFA-EE40-BCAE-E2451F6F3957}"/>
              </a:ext>
            </a:extLst>
          </p:cNvPr>
          <p:cNvSpPr>
            <a:spLocks noGrp="1"/>
          </p:cNvSpPr>
          <p:nvPr>
            <p:ph type="title"/>
          </p:nvPr>
        </p:nvSpPr>
        <p:spPr/>
        <p:txBody>
          <a:bodyPr>
            <a:normAutofit/>
          </a:bodyPr>
          <a:lstStyle/>
          <a:p>
            <a:r>
              <a:rPr lang="en-US" dirty="0"/>
              <a:t>Action Items </a:t>
            </a:r>
          </a:p>
        </p:txBody>
      </p:sp>
      <p:sp>
        <p:nvSpPr>
          <p:cNvPr id="3" name="TextBox 2">
            <a:extLst>
              <a:ext uri="{FF2B5EF4-FFF2-40B4-BE49-F238E27FC236}">
                <a16:creationId xmlns:a16="http://schemas.microsoft.com/office/drawing/2014/main" id="{D4853D12-71F5-1248-98EB-2E8498969CB1}"/>
              </a:ext>
            </a:extLst>
          </p:cNvPr>
          <p:cNvSpPr txBox="1"/>
          <p:nvPr/>
        </p:nvSpPr>
        <p:spPr>
          <a:xfrm>
            <a:off x="486808" y="1409356"/>
            <a:ext cx="10717345" cy="3754874"/>
          </a:xfrm>
          <a:prstGeom prst="rect">
            <a:avLst/>
          </a:prstGeom>
          <a:noFill/>
        </p:spPr>
        <p:txBody>
          <a:bodyPr wrap="square" rtlCol="0">
            <a:spAutoFit/>
          </a:bodyPr>
          <a:lstStyle/>
          <a:p>
            <a:pPr marL="457200" indent="-457200">
              <a:spcAft>
                <a:spcPts val="600"/>
              </a:spcAft>
              <a:buFont typeface="+mj-lt"/>
              <a:buAutoNum type="arabicPeriod"/>
            </a:pPr>
            <a:r>
              <a:rPr lang="en-US" sz="2000" dirty="0"/>
              <a:t>Conduct a review of facility policies addressing vaccine requirements.</a:t>
            </a:r>
          </a:p>
          <a:p>
            <a:pPr marL="457200" indent="-457200">
              <a:spcAft>
                <a:spcPts val="600"/>
              </a:spcAft>
              <a:buFont typeface="+mj-lt"/>
              <a:buAutoNum type="arabicPeriod"/>
            </a:pPr>
            <a:r>
              <a:rPr lang="en-US" sz="2000" dirty="0"/>
              <a:t>Review accommodation protocols for those employees that are currently unvaccinated for any reason or for whom vaccination status has not been confirmed.</a:t>
            </a:r>
          </a:p>
          <a:p>
            <a:pPr marL="457200" indent="-457200">
              <a:spcAft>
                <a:spcPts val="600"/>
              </a:spcAft>
              <a:buFont typeface="+mj-lt"/>
              <a:buAutoNum type="arabicPeriod"/>
            </a:pPr>
            <a:r>
              <a:rPr lang="en-US" sz="2000" dirty="0"/>
              <a:t>Review tracking and documentation procedures for employee vaccinations. </a:t>
            </a:r>
          </a:p>
          <a:p>
            <a:pPr marL="457200" indent="-457200">
              <a:spcAft>
                <a:spcPts val="600"/>
              </a:spcAft>
              <a:buFont typeface="+mj-lt"/>
              <a:buAutoNum type="arabicPeriod"/>
            </a:pPr>
            <a:r>
              <a:rPr lang="en-US" sz="2000" dirty="0"/>
              <a:t>Develop a draft policy to be implemented prior to the December 5, 2021 deadline for initial vaccination shots. </a:t>
            </a:r>
          </a:p>
          <a:p>
            <a:pPr marL="466725" lvl="1" indent="-457200">
              <a:buFont typeface="+mj-lt"/>
              <a:buAutoNum type="arabicPeriod" startAt="5"/>
            </a:pPr>
            <a:r>
              <a:rPr lang="en-US" sz="2000" dirty="0"/>
              <a:t>Ensure supply availability for vaccines to be offered on-site for staff. </a:t>
            </a:r>
          </a:p>
          <a:p>
            <a:pPr marL="466725" lvl="1" indent="-457200">
              <a:buFont typeface="+mj-lt"/>
              <a:buAutoNum type="arabicPeriod" startAt="5"/>
            </a:pPr>
            <a:r>
              <a:rPr lang="en-US" sz="2000" dirty="0"/>
              <a:t>Prepare forms for staff and other personnel to complete prior to December 5, 2020 confirming (1) vaccination status with proof of vaccination; and (2) exemption requests. </a:t>
            </a:r>
            <a:endParaRPr lang="en-US" sz="1600" dirty="0"/>
          </a:p>
          <a:p>
            <a:pPr marL="923925" lvl="2" indent="-234950">
              <a:buFont typeface="Arial" panose="020B0604020202020204" pitchFamily="34" charset="0"/>
              <a:buChar char="•"/>
            </a:pPr>
            <a:endParaRPr lang="en-US" sz="1600" dirty="0"/>
          </a:p>
          <a:p>
            <a:pPr>
              <a:spcAft>
                <a:spcPts val="600"/>
              </a:spcAft>
            </a:pPr>
            <a:endParaRPr lang="en-US" sz="2200" dirty="0"/>
          </a:p>
        </p:txBody>
      </p:sp>
    </p:spTree>
    <p:extLst>
      <p:ext uri="{BB962C8B-B14F-4D97-AF65-F5344CB8AC3E}">
        <p14:creationId xmlns:p14="http://schemas.microsoft.com/office/powerpoint/2010/main" val="79497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778-EAFA-EE40-BCAE-E2451F6F3957}"/>
              </a:ext>
            </a:extLst>
          </p:cNvPr>
          <p:cNvSpPr>
            <a:spLocks noGrp="1"/>
          </p:cNvSpPr>
          <p:nvPr>
            <p:ph type="title"/>
          </p:nvPr>
        </p:nvSpPr>
        <p:spPr>
          <a:xfrm>
            <a:off x="381000" y="596719"/>
            <a:ext cx="10515600" cy="763588"/>
          </a:xfrm>
        </p:spPr>
        <p:txBody>
          <a:bodyPr>
            <a:normAutofit fontScale="90000"/>
          </a:bodyPr>
          <a:lstStyle/>
          <a:p>
            <a:r>
              <a:rPr lang="en-US" dirty="0"/>
              <a:t>Action Items: </a:t>
            </a:r>
            <a:br>
              <a:rPr lang="en-US" dirty="0"/>
            </a:br>
            <a:r>
              <a:rPr lang="en-US" sz="4000" dirty="0"/>
              <a:t>Sample Templates </a:t>
            </a:r>
          </a:p>
        </p:txBody>
      </p:sp>
      <p:sp>
        <p:nvSpPr>
          <p:cNvPr id="3" name="TextBox 2">
            <a:extLst>
              <a:ext uri="{FF2B5EF4-FFF2-40B4-BE49-F238E27FC236}">
                <a16:creationId xmlns:a16="http://schemas.microsoft.com/office/drawing/2014/main" id="{D4853D12-71F5-1248-98EB-2E8498969CB1}"/>
              </a:ext>
            </a:extLst>
          </p:cNvPr>
          <p:cNvSpPr txBox="1"/>
          <p:nvPr/>
        </p:nvSpPr>
        <p:spPr>
          <a:xfrm>
            <a:off x="381000" y="1905115"/>
            <a:ext cx="11362981"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a:t>COVID-19 Vaccination Policy (Template)</a:t>
            </a:r>
          </a:p>
          <a:p>
            <a:pPr marL="342900" indent="-342900">
              <a:buFont typeface="Arial" panose="020B0604020202020204" pitchFamily="34" charset="0"/>
              <a:buChar char="•"/>
            </a:pPr>
            <a:r>
              <a:rPr lang="en-US" sz="2200" dirty="0"/>
              <a:t>COVID-19 Employee Vaccination Verification and Accommodation Request Form</a:t>
            </a:r>
          </a:p>
          <a:p>
            <a:pPr marL="342900" indent="-342900">
              <a:buFont typeface="Arial" panose="020B0604020202020204" pitchFamily="34" charset="0"/>
              <a:buChar char="•"/>
            </a:pPr>
            <a:r>
              <a:rPr lang="en-US" sz="2200" dirty="0"/>
              <a:t>COVID-19 Vendor/Contractor Vaccination Status Attestation Form</a:t>
            </a:r>
          </a:p>
          <a:p>
            <a:pPr marL="342900" indent="-342900">
              <a:buFont typeface="Arial" panose="020B0604020202020204" pitchFamily="34" charset="0"/>
              <a:buChar char="•"/>
            </a:pPr>
            <a:r>
              <a:rPr lang="en-US" sz="2200" dirty="0"/>
              <a:t>COVID-19 Individual Vendor/Contractor Vaccination Status Attestation Form</a:t>
            </a:r>
          </a:p>
          <a:p>
            <a:pPr marL="342900" indent="-342900">
              <a:buFont typeface="Arial" panose="020B0604020202020204" pitchFamily="34" charset="0"/>
              <a:buChar char="•"/>
            </a:pPr>
            <a:r>
              <a:rPr lang="en-US" sz="2200" dirty="0"/>
              <a:t>COVID-19 Health Care Staff Vaccination Requirements FAQs </a:t>
            </a:r>
          </a:p>
          <a:p>
            <a:endParaRPr lang="en-US" sz="2200" dirty="0"/>
          </a:p>
          <a:p>
            <a:pPr>
              <a:spcAft>
                <a:spcPts val="600"/>
              </a:spcAft>
            </a:pPr>
            <a:endParaRPr lang="en-US" sz="2200" dirty="0"/>
          </a:p>
        </p:txBody>
      </p:sp>
    </p:spTree>
    <p:extLst>
      <p:ext uri="{BB962C8B-B14F-4D97-AF65-F5344CB8AC3E}">
        <p14:creationId xmlns:p14="http://schemas.microsoft.com/office/powerpoint/2010/main" val="150568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88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722A-9377-A644-8994-A5DDEAA6630A}"/>
              </a:ext>
            </a:extLst>
          </p:cNvPr>
          <p:cNvSpPr>
            <a:spLocks noGrp="1"/>
          </p:cNvSpPr>
          <p:nvPr>
            <p:ph type="title"/>
          </p:nvPr>
        </p:nvSpPr>
        <p:spPr/>
        <p:txBody>
          <a:bodyPr/>
          <a:lstStyle/>
          <a:p>
            <a:r>
              <a:rPr lang="en-US" dirty="0"/>
              <a:t>Overview </a:t>
            </a:r>
          </a:p>
        </p:txBody>
      </p:sp>
      <p:sp>
        <p:nvSpPr>
          <p:cNvPr id="3" name="TextBox 2">
            <a:extLst>
              <a:ext uri="{FF2B5EF4-FFF2-40B4-BE49-F238E27FC236}">
                <a16:creationId xmlns:a16="http://schemas.microsoft.com/office/drawing/2014/main" id="{38332AD9-4134-4848-9BE5-AE17BC9E1F99}"/>
              </a:ext>
            </a:extLst>
          </p:cNvPr>
          <p:cNvSpPr txBox="1"/>
          <p:nvPr/>
        </p:nvSpPr>
        <p:spPr>
          <a:xfrm>
            <a:off x="883417" y="1673761"/>
            <a:ext cx="7778262" cy="3416320"/>
          </a:xfrm>
          <a:prstGeom prst="rect">
            <a:avLst/>
          </a:prstGeom>
          <a:noFill/>
        </p:spPr>
        <p:txBody>
          <a:bodyPr wrap="square" rtlCol="0">
            <a:spAutoFit/>
          </a:bodyPr>
          <a:lstStyle/>
          <a:p>
            <a:pPr marL="285750" indent="-285750">
              <a:buFont typeface="Arial" panose="020B0604020202020204" pitchFamily="34" charset="0"/>
              <a:buChar char="•"/>
            </a:pPr>
            <a:r>
              <a:rPr lang="en-US" sz="2600" dirty="0"/>
              <a:t>Eligibility</a:t>
            </a:r>
          </a:p>
          <a:p>
            <a:pPr marL="742950" lvl="1" indent="-285750">
              <a:buFont typeface="Arial" panose="020B0604020202020204" pitchFamily="34" charset="0"/>
              <a:buChar char="•"/>
            </a:pPr>
            <a:r>
              <a:rPr lang="en-US" sz="2000" dirty="0"/>
              <a:t>Impacted health care organizations</a:t>
            </a:r>
          </a:p>
          <a:p>
            <a:pPr marL="742950" lvl="1" indent="-285750">
              <a:buFont typeface="Arial" panose="020B0604020202020204" pitchFamily="34" charset="0"/>
              <a:buChar char="•"/>
            </a:pPr>
            <a:r>
              <a:rPr lang="en-US" sz="2000" dirty="0"/>
              <a:t>Impacted staff and other covered individuals</a:t>
            </a:r>
          </a:p>
          <a:p>
            <a:pPr marL="285750" indent="-285750">
              <a:buFont typeface="Arial" panose="020B0604020202020204" pitchFamily="34" charset="0"/>
              <a:buChar char="•"/>
            </a:pPr>
            <a:r>
              <a:rPr lang="en-US" sz="2600" dirty="0"/>
              <a:t>Basic Requirements</a:t>
            </a:r>
          </a:p>
          <a:p>
            <a:pPr marL="285750" indent="-285750">
              <a:buFont typeface="Arial" panose="020B0604020202020204" pitchFamily="34" charset="0"/>
              <a:buChar char="•"/>
            </a:pPr>
            <a:r>
              <a:rPr lang="en-US" sz="2600" dirty="0"/>
              <a:t>Enforcement</a:t>
            </a:r>
          </a:p>
          <a:p>
            <a:pPr marL="285750" indent="-285750">
              <a:buFont typeface="Arial" panose="020B0604020202020204" pitchFamily="34" charset="0"/>
              <a:buChar char="•"/>
            </a:pPr>
            <a:r>
              <a:rPr lang="en-US" sz="2600" dirty="0"/>
              <a:t>Interactions with other agencies and state law</a:t>
            </a:r>
          </a:p>
          <a:p>
            <a:pPr marL="285750" indent="-285750">
              <a:buFont typeface="Arial" panose="020B0604020202020204" pitchFamily="34" charset="0"/>
              <a:buChar char="•"/>
            </a:pPr>
            <a:r>
              <a:rPr lang="en-US" sz="2600" dirty="0"/>
              <a:t>Key Dates</a:t>
            </a:r>
          </a:p>
          <a:p>
            <a:pPr marL="285750" indent="-285750">
              <a:buFont typeface="Arial" panose="020B0604020202020204" pitchFamily="34" charset="0"/>
              <a:buChar char="•"/>
            </a:pPr>
            <a:r>
              <a:rPr lang="en-US" sz="2600" dirty="0"/>
              <a:t>Recommended Actions</a:t>
            </a:r>
          </a:p>
          <a:p>
            <a:pPr marL="742950" lvl="1" indent="-285750">
              <a:buFont typeface="Arial" panose="020B0604020202020204" pitchFamily="34" charset="0"/>
              <a:buChar char="•"/>
            </a:pPr>
            <a:r>
              <a:rPr lang="en-US" sz="2000" dirty="0"/>
              <a:t>Resources including checklists, templates and FAQs</a:t>
            </a:r>
          </a:p>
        </p:txBody>
      </p:sp>
    </p:spTree>
    <p:extLst>
      <p:ext uri="{BB962C8B-B14F-4D97-AF65-F5344CB8AC3E}">
        <p14:creationId xmlns:p14="http://schemas.microsoft.com/office/powerpoint/2010/main" val="237975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722" b="7722"/>
          <a:stretch/>
        </p:blipFill>
        <p:spPr>
          <a:xfrm>
            <a:off x="0" y="0"/>
            <a:ext cx="12192000" cy="6858000"/>
          </a:xfrm>
        </p:spPr>
      </p:pic>
      <p:sp>
        <p:nvSpPr>
          <p:cNvPr id="7" name="Freeform 9"/>
          <p:cNvSpPr>
            <a:spLocks/>
          </p:cNvSpPr>
          <p:nvPr/>
        </p:nvSpPr>
        <p:spPr bwMode="auto">
          <a:xfrm rot="10800000" flipH="1">
            <a:off x="1588" y="5372100"/>
            <a:ext cx="12193588" cy="149613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Freeform 12"/>
          <p:cNvSpPr>
            <a:spLocks/>
          </p:cNvSpPr>
          <p:nvPr/>
        </p:nvSpPr>
        <p:spPr bwMode="auto">
          <a:xfrm>
            <a:off x="4926267" y="3755250"/>
            <a:ext cx="7275565" cy="3112989"/>
          </a:xfrm>
          <a:custGeom>
            <a:avLst/>
            <a:gdLst>
              <a:gd name="T0" fmla="*/ 2982 w 2982"/>
              <a:gd name="T1" fmla="*/ 1362 h 1362"/>
              <a:gd name="T2" fmla="*/ 0 w 2982"/>
              <a:gd name="T3" fmla="*/ 1110 h 1362"/>
              <a:gd name="T4" fmla="*/ 620 w 2982"/>
              <a:gd name="T5" fmla="*/ 380 h 1362"/>
              <a:gd name="T6" fmla="*/ 2982 w 2982"/>
              <a:gd name="T7" fmla="*/ 0 h 1362"/>
              <a:gd name="T8" fmla="*/ 2982 w 2982"/>
              <a:gd name="T9" fmla="*/ 1362 h 1362"/>
              <a:gd name="connsiteX0" fmla="*/ 10710 w 10710"/>
              <a:gd name="connsiteY0" fmla="*/ 10000 h 10033"/>
              <a:gd name="connsiteX1" fmla="*/ 0 w 10710"/>
              <a:gd name="connsiteY1" fmla="*/ 10033 h 10033"/>
              <a:gd name="connsiteX2" fmla="*/ 2789 w 10710"/>
              <a:gd name="connsiteY2" fmla="*/ 2790 h 10033"/>
              <a:gd name="connsiteX3" fmla="*/ 10710 w 10710"/>
              <a:gd name="connsiteY3" fmla="*/ 0 h 10033"/>
              <a:gd name="connsiteX4" fmla="*/ 10710 w 10710"/>
              <a:gd name="connsiteY4" fmla="*/ 1000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 h="10033">
                <a:moveTo>
                  <a:pt x="10710" y="10000"/>
                </a:moveTo>
                <a:lnTo>
                  <a:pt x="0" y="10033"/>
                </a:lnTo>
                <a:lnTo>
                  <a:pt x="2789" y="2790"/>
                </a:lnTo>
                <a:lnTo>
                  <a:pt x="10710" y="0"/>
                </a:lnTo>
                <a:lnTo>
                  <a:pt x="10710" y="1000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Rectangle 15"/>
          <p:cNvSpPr>
            <a:spLocks noChangeArrowheads="1"/>
          </p:cNvSpPr>
          <p:nvPr/>
        </p:nvSpPr>
        <p:spPr bwMode="auto">
          <a:xfrm>
            <a:off x="6200589" y="5196737"/>
            <a:ext cx="5430378" cy="738664"/>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4800" b="1" u="none" strike="noStrike" cap="none" normalizeH="0" baseline="0" dirty="0">
                <a:ln>
                  <a:noFill/>
                </a:ln>
                <a:solidFill>
                  <a:schemeClr val="bg2"/>
                </a:solidFill>
                <a:effectLst/>
                <a:latin typeface="+mj-lt"/>
              </a:rPr>
              <a:t>Eligibility</a:t>
            </a:r>
          </a:p>
        </p:txBody>
      </p:sp>
    </p:spTree>
    <p:extLst>
      <p:ext uri="{BB962C8B-B14F-4D97-AF65-F5344CB8AC3E}">
        <p14:creationId xmlns:p14="http://schemas.microsoft.com/office/powerpoint/2010/main" val="29124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2" presetClass="entr" presetSubtype="2" fill="hold" grpId="0" nodeType="afterEffect" p14:presetBounceEnd="6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6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722A-9377-A644-8994-A5DDEAA6630A}"/>
              </a:ext>
            </a:extLst>
          </p:cNvPr>
          <p:cNvSpPr>
            <a:spLocks noGrp="1"/>
          </p:cNvSpPr>
          <p:nvPr>
            <p:ph type="title"/>
          </p:nvPr>
        </p:nvSpPr>
        <p:spPr>
          <a:xfrm>
            <a:off x="381000" y="519601"/>
            <a:ext cx="10662138" cy="1751326"/>
          </a:xfrm>
        </p:spPr>
        <p:txBody>
          <a:bodyPr>
            <a:normAutofit fontScale="90000"/>
          </a:bodyPr>
          <a:lstStyle/>
          <a:p>
            <a:r>
              <a:rPr lang="en-US" dirty="0"/>
              <a:t>Omnibus COVID-19 Health Care Staff Vaccination Interim Final Rule</a:t>
            </a:r>
            <a:br>
              <a:rPr lang="en-US" dirty="0"/>
            </a:br>
            <a:endParaRPr lang="en-US" dirty="0"/>
          </a:p>
        </p:txBody>
      </p:sp>
      <p:sp>
        <p:nvSpPr>
          <p:cNvPr id="3" name="TextBox 2">
            <a:extLst>
              <a:ext uri="{FF2B5EF4-FFF2-40B4-BE49-F238E27FC236}">
                <a16:creationId xmlns:a16="http://schemas.microsoft.com/office/drawing/2014/main" id="{38332AD9-4134-4848-9BE5-AE17BC9E1F99}"/>
              </a:ext>
            </a:extLst>
          </p:cNvPr>
          <p:cNvSpPr txBox="1"/>
          <p:nvPr/>
        </p:nvSpPr>
        <p:spPr>
          <a:xfrm>
            <a:off x="380999" y="2190539"/>
            <a:ext cx="10415117" cy="3231654"/>
          </a:xfrm>
          <a:prstGeom prst="rect">
            <a:avLst/>
          </a:prstGeom>
          <a:noFill/>
        </p:spPr>
        <p:txBody>
          <a:bodyPr wrap="square" rtlCol="0">
            <a:spAutoFit/>
          </a:bodyPr>
          <a:lstStyle/>
          <a:p>
            <a:r>
              <a:rPr lang="en-US" sz="2000" dirty="0"/>
              <a:t>The Centers for Medicare and Medicaid Services (“CMS”) issued an Interim Final Rule (“IFR”) requiring all CMS providers to fully vaccinate staff and other covered individuals by January 4, 2022. </a:t>
            </a:r>
          </a:p>
          <a:p>
            <a:endParaRPr lang="en-US" sz="2000" dirty="0"/>
          </a:p>
          <a:p>
            <a:r>
              <a:rPr lang="en-US" sz="2000" dirty="0"/>
              <a:t>Facilities that are regulated by CMS must comply. </a:t>
            </a:r>
            <a:r>
              <a:rPr lang="en-US" sz="2000" i="1" dirty="0"/>
              <a:t>(We are regulated by CMS in order to participate as a provider in the Medicare and Medicaid program.)</a:t>
            </a:r>
          </a:p>
          <a:p>
            <a:endParaRPr lang="en-US" sz="2000" dirty="0"/>
          </a:p>
          <a:p>
            <a:r>
              <a:rPr lang="en-US" sz="2000" dirty="0"/>
              <a:t>According to CMS, this federal regulation preempts any state or local law (such as HB 702 passed by the Montana Legislature earlier this year).  </a:t>
            </a:r>
          </a:p>
          <a:p>
            <a:endParaRPr lang="en-US" sz="2400" dirty="0"/>
          </a:p>
        </p:txBody>
      </p:sp>
    </p:spTree>
    <p:extLst>
      <p:ext uri="{BB962C8B-B14F-4D97-AF65-F5344CB8AC3E}">
        <p14:creationId xmlns:p14="http://schemas.microsoft.com/office/powerpoint/2010/main" val="372408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778-EAFA-EE40-BCAE-E2451F6F3957}"/>
              </a:ext>
            </a:extLst>
          </p:cNvPr>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291B608B-E558-5C4C-B065-7641988133F4}"/>
              </a:ext>
            </a:extLst>
          </p:cNvPr>
          <p:cNvSpPr txBox="1">
            <a:spLocks/>
          </p:cNvSpPr>
          <p:nvPr/>
        </p:nvSpPr>
        <p:spPr>
          <a:xfrm>
            <a:off x="381000" y="392315"/>
            <a:ext cx="10515600" cy="76358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a:t>Which organizations must comply? </a:t>
            </a:r>
          </a:p>
        </p:txBody>
      </p:sp>
      <p:sp>
        <p:nvSpPr>
          <p:cNvPr id="3" name="Rectangle 2">
            <a:extLst>
              <a:ext uri="{FF2B5EF4-FFF2-40B4-BE49-F238E27FC236}">
                <a16:creationId xmlns:a16="http://schemas.microsoft.com/office/drawing/2014/main" id="{296F189D-06A8-9C40-8025-A334DD79FB18}"/>
              </a:ext>
            </a:extLst>
          </p:cNvPr>
          <p:cNvSpPr/>
          <p:nvPr/>
        </p:nvSpPr>
        <p:spPr>
          <a:xfrm>
            <a:off x="465573" y="1490227"/>
            <a:ext cx="10316308" cy="369332"/>
          </a:xfrm>
          <a:prstGeom prst="rect">
            <a:avLst/>
          </a:prstGeom>
        </p:spPr>
        <p:txBody>
          <a:bodyPr wrap="square">
            <a:spAutoFit/>
          </a:bodyPr>
          <a:lstStyle/>
          <a:p>
            <a:r>
              <a:rPr lang="en-US" dirty="0"/>
              <a:t>Requirements apply to facilities regulated under the Medicare Conditions of Participation (CoPs):</a:t>
            </a:r>
          </a:p>
        </p:txBody>
      </p:sp>
      <p:sp>
        <p:nvSpPr>
          <p:cNvPr id="7" name="Rectangle 6">
            <a:extLst>
              <a:ext uri="{FF2B5EF4-FFF2-40B4-BE49-F238E27FC236}">
                <a16:creationId xmlns:a16="http://schemas.microsoft.com/office/drawing/2014/main" id="{9AEEEB2A-3525-AD4D-A57A-5CDB53273732}"/>
              </a:ext>
            </a:extLst>
          </p:cNvPr>
          <p:cNvSpPr/>
          <p:nvPr/>
        </p:nvSpPr>
        <p:spPr>
          <a:xfrm>
            <a:off x="616298" y="2220305"/>
            <a:ext cx="5774454" cy="3046988"/>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Ambulatory Surgery Centers</a:t>
            </a:r>
          </a:p>
          <a:p>
            <a:pPr marL="285750" indent="-285750">
              <a:spcAft>
                <a:spcPts val="600"/>
              </a:spcAft>
              <a:buFont typeface="Arial" panose="020B0604020202020204" pitchFamily="34" charset="0"/>
              <a:buChar char="•"/>
            </a:pPr>
            <a:r>
              <a:rPr lang="en-US" dirty="0"/>
              <a:t>Clinics, Rehabilitation Agencies, and Public Health Agencies as Providers of Outpatient Physical Therapy and Speech-Language Pathology Services</a:t>
            </a:r>
          </a:p>
          <a:p>
            <a:pPr marL="285750" indent="-285750">
              <a:spcAft>
                <a:spcPts val="600"/>
              </a:spcAft>
              <a:buFont typeface="Arial" panose="020B0604020202020204" pitchFamily="34" charset="0"/>
              <a:buChar char="•"/>
            </a:pPr>
            <a:r>
              <a:rPr lang="en-US" dirty="0"/>
              <a:t>Community Mental Health Centers</a:t>
            </a:r>
          </a:p>
          <a:p>
            <a:pPr marL="285750" indent="-285750">
              <a:spcAft>
                <a:spcPts val="600"/>
              </a:spcAft>
              <a:buFont typeface="Arial" panose="020B0604020202020204" pitchFamily="34" charset="0"/>
              <a:buChar char="•"/>
            </a:pPr>
            <a:r>
              <a:rPr lang="en-US" dirty="0"/>
              <a:t>Comprehensive Outpatient Rehabilitation Facilities</a:t>
            </a:r>
          </a:p>
          <a:p>
            <a:pPr marL="285750" indent="-285750">
              <a:spcAft>
                <a:spcPts val="600"/>
              </a:spcAft>
              <a:buFont typeface="Arial" panose="020B0604020202020204" pitchFamily="34" charset="0"/>
              <a:buChar char="•"/>
            </a:pPr>
            <a:r>
              <a:rPr lang="en-US" dirty="0"/>
              <a:t>Critical Access Hospitals</a:t>
            </a:r>
          </a:p>
          <a:p>
            <a:pPr marL="285750" indent="-285750">
              <a:spcAft>
                <a:spcPts val="600"/>
              </a:spcAft>
              <a:buFont typeface="Arial" panose="020B0604020202020204" pitchFamily="34" charset="0"/>
              <a:buChar char="•"/>
            </a:pPr>
            <a:r>
              <a:rPr lang="en-US" dirty="0"/>
              <a:t>End-Stage Renal Disease Facilities</a:t>
            </a:r>
          </a:p>
          <a:p>
            <a:pPr marL="285750" indent="-285750">
              <a:spcAft>
                <a:spcPts val="600"/>
              </a:spcAft>
              <a:buFont typeface="Arial" panose="020B0604020202020204" pitchFamily="34" charset="0"/>
              <a:buChar char="•"/>
            </a:pPr>
            <a:r>
              <a:rPr lang="en-US" dirty="0"/>
              <a:t>Home Health Agencies</a:t>
            </a:r>
          </a:p>
        </p:txBody>
      </p:sp>
      <p:sp>
        <p:nvSpPr>
          <p:cNvPr id="8" name="Rectangle 7">
            <a:extLst>
              <a:ext uri="{FF2B5EF4-FFF2-40B4-BE49-F238E27FC236}">
                <a16:creationId xmlns:a16="http://schemas.microsoft.com/office/drawing/2014/main" id="{BDB30ED0-E514-7241-A525-2647906B7B0B}"/>
              </a:ext>
            </a:extLst>
          </p:cNvPr>
          <p:cNvSpPr/>
          <p:nvPr/>
        </p:nvSpPr>
        <p:spPr>
          <a:xfrm>
            <a:off x="6582509" y="2220305"/>
            <a:ext cx="4997380" cy="3677930"/>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Home Infusion Therapy Suppliers</a:t>
            </a:r>
          </a:p>
          <a:p>
            <a:pPr marL="285750" indent="-285750">
              <a:spcAft>
                <a:spcPts val="600"/>
              </a:spcAft>
              <a:buFont typeface="Arial" panose="020B0604020202020204" pitchFamily="34" charset="0"/>
              <a:buChar char="•"/>
            </a:pPr>
            <a:r>
              <a:rPr lang="en-US" dirty="0"/>
              <a:t>Hospices</a:t>
            </a:r>
          </a:p>
          <a:p>
            <a:pPr marL="285750" indent="-285750">
              <a:spcAft>
                <a:spcPts val="600"/>
              </a:spcAft>
              <a:buFont typeface="Arial" panose="020B0604020202020204" pitchFamily="34" charset="0"/>
              <a:buChar char="•"/>
            </a:pPr>
            <a:r>
              <a:rPr lang="en-US" dirty="0"/>
              <a:t>Hospitals</a:t>
            </a:r>
          </a:p>
          <a:p>
            <a:pPr marL="285750" indent="-285750">
              <a:spcAft>
                <a:spcPts val="600"/>
              </a:spcAft>
              <a:buFont typeface="Arial" panose="020B0604020202020204" pitchFamily="34" charset="0"/>
              <a:buChar char="•"/>
            </a:pPr>
            <a:r>
              <a:rPr lang="en-US" dirty="0"/>
              <a:t>Intermediate Care Facilities for Individuals with Intellectual Disabilities</a:t>
            </a:r>
          </a:p>
          <a:p>
            <a:pPr marL="285750" indent="-285750">
              <a:spcAft>
                <a:spcPts val="600"/>
              </a:spcAft>
              <a:buFont typeface="Arial" panose="020B0604020202020204" pitchFamily="34" charset="0"/>
              <a:buChar char="•"/>
            </a:pPr>
            <a:r>
              <a:rPr lang="en-US" dirty="0"/>
              <a:t>Long Term Care Facilities</a:t>
            </a:r>
          </a:p>
          <a:p>
            <a:pPr marL="285750" indent="-285750">
              <a:spcAft>
                <a:spcPts val="600"/>
              </a:spcAft>
              <a:buFont typeface="Arial" panose="020B0604020202020204" pitchFamily="34" charset="0"/>
              <a:buChar char="•"/>
            </a:pPr>
            <a:r>
              <a:rPr lang="en-US" dirty="0"/>
              <a:t>Programs for All-Inclusive Care for the Elderly Organizations (PACE)</a:t>
            </a:r>
          </a:p>
          <a:p>
            <a:pPr marL="285750" indent="-285750">
              <a:spcAft>
                <a:spcPts val="600"/>
              </a:spcAft>
              <a:buFont typeface="Arial" panose="020B0604020202020204" pitchFamily="34" charset="0"/>
              <a:buChar char="•"/>
            </a:pPr>
            <a:r>
              <a:rPr lang="en-US" dirty="0"/>
              <a:t>Psychiatric Residential Treatment Facilities</a:t>
            </a:r>
          </a:p>
          <a:p>
            <a:pPr marL="285750" indent="-285750">
              <a:spcAft>
                <a:spcPts val="600"/>
              </a:spcAft>
              <a:buFont typeface="Arial" panose="020B0604020202020204" pitchFamily="34" charset="0"/>
              <a:buChar char="•"/>
            </a:pPr>
            <a:r>
              <a:rPr lang="en-US" dirty="0"/>
              <a:t>Rural Health Clinics/Federally Qualified Health Centers</a:t>
            </a:r>
          </a:p>
        </p:txBody>
      </p:sp>
    </p:spTree>
    <p:extLst>
      <p:ext uri="{BB962C8B-B14F-4D97-AF65-F5344CB8AC3E}">
        <p14:creationId xmlns:p14="http://schemas.microsoft.com/office/powerpoint/2010/main" val="25120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778-EAFA-EE40-BCAE-E2451F6F3957}"/>
              </a:ext>
            </a:extLst>
          </p:cNvPr>
          <p:cNvSpPr>
            <a:spLocks noGrp="1"/>
          </p:cNvSpPr>
          <p:nvPr>
            <p:ph type="title"/>
          </p:nvPr>
        </p:nvSpPr>
        <p:spPr>
          <a:xfrm>
            <a:off x="381000" y="392315"/>
            <a:ext cx="10515600" cy="763588"/>
          </a:xfrm>
        </p:spPr>
        <p:txBody>
          <a:bodyPr/>
          <a:lstStyle/>
          <a:p>
            <a:r>
              <a:rPr lang="en-US"/>
              <a:t>Who must be vaccinated? </a:t>
            </a:r>
          </a:p>
        </p:txBody>
      </p:sp>
      <p:sp>
        <p:nvSpPr>
          <p:cNvPr id="6" name="Rectangle 5">
            <a:extLst>
              <a:ext uri="{FF2B5EF4-FFF2-40B4-BE49-F238E27FC236}">
                <a16:creationId xmlns:a16="http://schemas.microsoft.com/office/drawing/2014/main" id="{7E4F29D1-1637-4041-B3AC-C1FBB85E4FD4}"/>
              </a:ext>
            </a:extLst>
          </p:cNvPr>
          <p:cNvSpPr/>
          <p:nvPr/>
        </p:nvSpPr>
        <p:spPr>
          <a:xfrm>
            <a:off x="380999" y="1486609"/>
            <a:ext cx="11174605" cy="5201424"/>
          </a:xfrm>
          <a:prstGeom prst="rect">
            <a:avLst/>
          </a:prstGeom>
        </p:spPr>
        <p:txBody>
          <a:bodyPr wrap="square" numCol="2">
            <a:spAutoFit/>
          </a:bodyPr>
          <a:lstStyle/>
          <a:p>
            <a:pPr marL="285750" indent="-285750">
              <a:spcBef>
                <a:spcPts val="600"/>
              </a:spcBef>
              <a:spcAft>
                <a:spcPts val="600"/>
              </a:spcAft>
              <a:buFont typeface="Arial" panose="020B0604020202020204" pitchFamily="34" charset="0"/>
              <a:buChar char="•"/>
            </a:pPr>
            <a:r>
              <a:rPr lang="en-US" sz="2000" dirty="0"/>
              <a:t>The vaccination requirements apply to all eligible staff, both current and new, working at a facility regardless of clinical responsibility or patient contact, including:</a:t>
            </a:r>
          </a:p>
          <a:p>
            <a:pPr marL="742950" lvl="1" indent="-285750">
              <a:spcBef>
                <a:spcPts val="600"/>
              </a:spcBef>
              <a:spcAft>
                <a:spcPts val="600"/>
              </a:spcAft>
              <a:buFont typeface="Arial" panose="020B0604020202020204" pitchFamily="34" charset="0"/>
              <a:buChar char="•"/>
            </a:pPr>
            <a:r>
              <a:rPr lang="en-US" sz="1600" dirty="0"/>
              <a:t>Facility Employees</a:t>
            </a:r>
          </a:p>
          <a:p>
            <a:pPr marL="742950" lvl="1" indent="-285750">
              <a:spcBef>
                <a:spcPts val="600"/>
              </a:spcBef>
              <a:spcAft>
                <a:spcPts val="600"/>
              </a:spcAft>
              <a:buFont typeface="Arial" panose="020B0604020202020204" pitchFamily="34" charset="0"/>
              <a:buChar char="•"/>
            </a:pPr>
            <a:r>
              <a:rPr lang="en-US" sz="1600" dirty="0"/>
              <a:t>Licensed Practitioners</a:t>
            </a:r>
          </a:p>
          <a:p>
            <a:pPr marL="742950" lvl="1" indent="-285750">
              <a:spcBef>
                <a:spcPts val="600"/>
              </a:spcBef>
              <a:spcAft>
                <a:spcPts val="600"/>
              </a:spcAft>
              <a:buFont typeface="Arial" panose="020B0604020202020204" pitchFamily="34" charset="0"/>
              <a:buChar char="•"/>
            </a:pPr>
            <a:r>
              <a:rPr lang="en-US" sz="1600" dirty="0"/>
              <a:t>Students</a:t>
            </a:r>
          </a:p>
          <a:p>
            <a:pPr marL="742950" lvl="1" indent="-285750">
              <a:spcBef>
                <a:spcPts val="600"/>
              </a:spcBef>
              <a:spcAft>
                <a:spcPts val="600"/>
              </a:spcAft>
              <a:buFont typeface="Arial" panose="020B0604020202020204" pitchFamily="34" charset="0"/>
              <a:buChar char="•"/>
            </a:pPr>
            <a:r>
              <a:rPr lang="en-US" sz="1600" dirty="0"/>
              <a:t>Trainees</a:t>
            </a:r>
          </a:p>
          <a:p>
            <a:pPr marL="742950" lvl="1" indent="-285750">
              <a:spcBef>
                <a:spcPts val="600"/>
              </a:spcBef>
              <a:spcAft>
                <a:spcPts val="600"/>
              </a:spcAft>
              <a:buFont typeface="Arial" panose="020B0604020202020204" pitchFamily="34" charset="0"/>
              <a:buChar char="•"/>
            </a:pPr>
            <a:r>
              <a:rPr lang="en-US" sz="1600" dirty="0"/>
              <a:t>Volunteers (including board members)</a:t>
            </a:r>
          </a:p>
          <a:p>
            <a:pPr marL="742950" lvl="1" indent="-285750">
              <a:spcBef>
                <a:spcPts val="600"/>
              </a:spcBef>
              <a:spcAft>
                <a:spcPts val="600"/>
              </a:spcAft>
              <a:buFont typeface="Arial" panose="020B0604020202020204" pitchFamily="34" charset="0"/>
              <a:buChar char="•"/>
            </a:pPr>
            <a:r>
              <a:rPr lang="en-US" sz="1600" dirty="0"/>
              <a:t>Contracted Staff</a:t>
            </a:r>
          </a:p>
          <a:p>
            <a:pPr marL="285750" indent="-285750">
              <a:spcBef>
                <a:spcPts val="600"/>
              </a:spcBef>
              <a:spcAft>
                <a:spcPts val="600"/>
              </a:spcAft>
              <a:buFont typeface="Arial" panose="020B0604020202020204" pitchFamily="34" charset="0"/>
              <a:buChar char="•"/>
            </a:pPr>
            <a:endParaRPr lang="en-US" sz="2000" dirty="0"/>
          </a:p>
          <a:p>
            <a:pPr>
              <a:spcBef>
                <a:spcPts val="600"/>
              </a:spcBef>
              <a:spcAft>
                <a:spcPts val="600"/>
              </a:spcAft>
            </a:pPr>
            <a:endParaRPr lang="en-US" sz="2000" dirty="0"/>
          </a:p>
          <a:p>
            <a:pPr>
              <a:spcBef>
                <a:spcPts val="600"/>
              </a:spcBef>
              <a:spcAft>
                <a:spcPts val="600"/>
              </a:spcAft>
            </a:pPr>
            <a:endParaRPr lang="en-US" sz="2000" dirty="0"/>
          </a:p>
          <a:p>
            <a:pPr marL="285750" indent="-285750">
              <a:spcBef>
                <a:spcPts val="600"/>
              </a:spcBef>
              <a:spcAft>
                <a:spcPts val="600"/>
              </a:spcAft>
              <a:buFont typeface="Arial" panose="020B0604020202020204" pitchFamily="34" charset="0"/>
              <a:buChar char="•"/>
            </a:pPr>
            <a:r>
              <a:rPr lang="en-US" sz="2000" dirty="0"/>
              <a:t>The vaccination requirements also apply to staff who perform duties offsite (e.g. home health, home infusion therapy, etc.) </a:t>
            </a:r>
            <a:r>
              <a:rPr lang="en-US" sz="2000" u="sng" dirty="0"/>
              <a:t>and</a:t>
            </a:r>
            <a:r>
              <a:rPr lang="en-US" sz="2000" dirty="0"/>
              <a:t> to individuals who enter into a CMS regulated facility</a:t>
            </a:r>
          </a:p>
          <a:p>
            <a:pPr marL="742950" lvl="1" indent="-285750">
              <a:spcBef>
                <a:spcPts val="600"/>
              </a:spcBef>
              <a:spcAft>
                <a:spcPts val="600"/>
              </a:spcAft>
              <a:buFont typeface="Arial" panose="020B0604020202020204" pitchFamily="34" charset="0"/>
              <a:buChar char="•"/>
            </a:pPr>
            <a:r>
              <a:rPr lang="en-US" sz="1600" dirty="0"/>
              <a:t>Example: A physician with privileges in a hospital who is admitting and/or treating patients onsite</a:t>
            </a:r>
          </a:p>
          <a:p>
            <a:pPr marL="344488" lvl="1" indent="-285750">
              <a:spcBef>
                <a:spcPts val="600"/>
              </a:spcBef>
              <a:spcAft>
                <a:spcPts val="600"/>
              </a:spcAft>
              <a:buFont typeface="Arial" panose="020B0604020202020204" pitchFamily="34" charset="0"/>
              <a:buChar char="•"/>
            </a:pPr>
            <a:r>
              <a:rPr lang="en-US" sz="2000" dirty="0"/>
              <a:t>Vaccination is the only option – this regulation does not allow a testing option (like OSHA rule for large employers) or antibodies from prior illness as demonstration of immunity</a:t>
            </a:r>
          </a:p>
          <a:p>
            <a:pPr marL="344488" lvl="1" indent="-285750">
              <a:spcBef>
                <a:spcPts val="600"/>
              </a:spcBef>
              <a:spcAft>
                <a:spcPts val="600"/>
              </a:spcAft>
              <a:buFont typeface="Arial" panose="020B0604020202020204" pitchFamily="34" charset="0"/>
              <a:buChar char="•"/>
            </a:pPr>
            <a:r>
              <a:rPr lang="en-US" sz="2000" dirty="0"/>
              <a:t>This requirement does </a:t>
            </a:r>
            <a:r>
              <a:rPr lang="en-US" sz="2000" u="sng" dirty="0"/>
              <a:t>not</a:t>
            </a:r>
            <a:r>
              <a:rPr lang="en-US" sz="2000" dirty="0"/>
              <a:t> apply to full time telework staff</a:t>
            </a:r>
          </a:p>
        </p:txBody>
      </p:sp>
    </p:spTree>
    <p:extLst>
      <p:ext uri="{BB962C8B-B14F-4D97-AF65-F5344CB8AC3E}">
        <p14:creationId xmlns:p14="http://schemas.microsoft.com/office/powerpoint/2010/main" val="289905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560" b="2560"/>
          <a:stretch/>
        </p:blipFill>
        <p:spPr>
          <a:xfrm>
            <a:off x="0" y="0"/>
            <a:ext cx="12192000" cy="6858000"/>
          </a:xfrm>
        </p:spPr>
      </p:pic>
      <p:sp>
        <p:nvSpPr>
          <p:cNvPr id="3" name="Freeform 12"/>
          <p:cNvSpPr>
            <a:spLocks/>
          </p:cNvSpPr>
          <p:nvPr/>
        </p:nvSpPr>
        <p:spPr bwMode="auto">
          <a:xfrm flipH="1">
            <a:off x="0" y="3755250"/>
            <a:ext cx="7275565" cy="3112989"/>
          </a:xfrm>
          <a:custGeom>
            <a:avLst/>
            <a:gdLst>
              <a:gd name="T0" fmla="*/ 2982 w 2982"/>
              <a:gd name="T1" fmla="*/ 1362 h 1362"/>
              <a:gd name="T2" fmla="*/ 0 w 2982"/>
              <a:gd name="T3" fmla="*/ 1110 h 1362"/>
              <a:gd name="T4" fmla="*/ 620 w 2982"/>
              <a:gd name="T5" fmla="*/ 380 h 1362"/>
              <a:gd name="T6" fmla="*/ 2982 w 2982"/>
              <a:gd name="T7" fmla="*/ 0 h 1362"/>
              <a:gd name="T8" fmla="*/ 2982 w 2982"/>
              <a:gd name="T9" fmla="*/ 1362 h 1362"/>
              <a:gd name="connsiteX0" fmla="*/ 10710 w 10710"/>
              <a:gd name="connsiteY0" fmla="*/ 10000 h 10033"/>
              <a:gd name="connsiteX1" fmla="*/ 0 w 10710"/>
              <a:gd name="connsiteY1" fmla="*/ 10033 h 10033"/>
              <a:gd name="connsiteX2" fmla="*/ 2789 w 10710"/>
              <a:gd name="connsiteY2" fmla="*/ 2790 h 10033"/>
              <a:gd name="connsiteX3" fmla="*/ 10710 w 10710"/>
              <a:gd name="connsiteY3" fmla="*/ 0 h 10033"/>
              <a:gd name="connsiteX4" fmla="*/ 10710 w 10710"/>
              <a:gd name="connsiteY4" fmla="*/ 1000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 h="10033">
                <a:moveTo>
                  <a:pt x="10710" y="10000"/>
                </a:moveTo>
                <a:lnTo>
                  <a:pt x="0" y="10033"/>
                </a:lnTo>
                <a:lnTo>
                  <a:pt x="2789" y="2790"/>
                </a:lnTo>
                <a:lnTo>
                  <a:pt x="10710" y="0"/>
                </a:lnTo>
                <a:lnTo>
                  <a:pt x="10710" y="1000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15"/>
          <p:cNvSpPr>
            <a:spLocks noChangeArrowheads="1"/>
          </p:cNvSpPr>
          <p:nvPr/>
        </p:nvSpPr>
        <p:spPr bwMode="auto">
          <a:xfrm>
            <a:off x="665622" y="5117812"/>
            <a:ext cx="5430378" cy="923330"/>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6000" b="1" u="none" strike="noStrike" cap="none" normalizeH="0" baseline="0">
                <a:ln>
                  <a:noFill/>
                </a:ln>
                <a:solidFill>
                  <a:schemeClr val="bg2"/>
                </a:solidFill>
                <a:effectLst/>
                <a:latin typeface="+mj-lt"/>
              </a:rPr>
              <a:t>Requirements</a:t>
            </a:r>
          </a:p>
        </p:txBody>
      </p:sp>
      <p:sp>
        <p:nvSpPr>
          <p:cNvPr id="7" name="Freeform 9"/>
          <p:cNvSpPr>
            <a:spLocks/>
          </p:cNvSpPr>
          <p:nvPr/>
        </p:nvSpPr>
        <p:spPr bwMode="auto">
          <a:xfrm rot="10800000" flipH="1">
            <a:off x="1588" y="5785652"/>
            <a:ext cx="12193588" cy="1082585"/>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54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44794"/>
            <a:ext cx="3683746" cy="2658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99673" y="2210178"/>
            <a:ext cx="3683746" cy="258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96291" y="2210178"/>
            <a:ext cx="3683746" cy="2592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65673" y="1901387"/>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662291" y="1901387"/>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580964" y="1901387"/>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519601"/>
            <a:ext cx="10515600" cy="763588"/>
          </a:xfrm>
        </p:spPr>
        <p:txBody>
          <a:bodyPr/>
          <a:lstStyle/>
          <a:p>
            <a:r>
              <a:rPr lang="en-US"/>
              <a:t>Requirements for Facilities</a:t>
            </a:r>
          </a:p>
        </p:txBody>
      </p:sp>
      <p:sp>
        <p:nvSpPr>
          <p:cNvPr id="8" name="TextBox 7"/>
          <p:cNvSpPr txBox="1"/>
          <p:nvPr/>
        </p:nvSpPr>
        <p:spPr>
          <a:xfrm>
            <a:off x="717528" y="2942709"/>
            <a:ext cx="2980265" cy="1200329"/>
          </a:xfrm>
          <a:prstGeom prst="rect">
            <a:avLst/>
          </a:prstGeom>
          <a:noFill/>
        </p:spPr>
        <p:txBody>
          <a:bodyPr wrap="square" rtlCol="0">
            <a:spAutoFit/>
          </a:bodyPr>
          <a:lstStyle/>
          <a:p>
            <a:pPr algn="ctr"/>
            <a:r>
              <a:rPr lang="en-US" sz="2400">
                <a:solidFill>
                  <a:schemeClr val="bg1">
                    <a:lumMod val="75000"/>
                  </a:schemeClr>
                </a:solidFill>
                <a:latin typeface="+mj-lt"/>
              </a:rPr>
              <a:t>Process or plan for </a:t>
            </a:r>
            <a:r>
              <a:rPr lang="en-US" sz="2400" b="1">
                <a:solidFill>
                  <a:schemeClr val="bg2"/>
                </a:solidFill>
                <a:latin typeface="+mj-lt"/>
              </a:rPr>
              <a:t>vaccinating all eligible staff</a:t>
            </a:r>
          </a:p>
        </p:txBody>
      </p:sp>
      <p:sp>
        <p:nvSpPr>
          <p:cNvPr id="10" name="TextBox 9"/>
          <p:cNvSpPr txBox="1"/>
          <p:nvPr/>
        </p:nvSpPr>
        <p:spPr>
          <a:xfrm>
            <a:off x="4614146" y="2942709"/>
            <a:ext cx="3010691" cy="1569660"/>
          </a:xfrm>
          <a:prstGeom prst="rect">
            <a:avLst/>
          </a:prstGeom>
          <a:noFill/>
        </p:spPr>
        <p:txBody>
          <a:bodyPr wrap="square" rtlCol="0">
            <a:spAutoFit/>
          </a:bodyPr>
          <a:lstStyle/>
          <a:p>
            <a:pPr algn="ctr"/>
            <a:r>
              <a:rPr lang="en-US" sz="2400">
                <a:solidFill>
                  <a:schemeClr val="bg1">
                    <a:lumMod val="75000"/>
                  </a:schemeClr>
                </a:solidFill>
                <a:latin typeface="+mj-lt"/>
              </a:rPr>
              <a:t>Process or plan for </a:t>
            </a:r>
            <a:r>
              <a:rPr lang="en-US" sz="2400" b="1">
                <a:solidFill>
                  <a:schemeClr val="bg2"/>
                </a:solidFill>
                <a:latin typeface="+mj-lt"/>
              </a:rPr>
              <a:t>providing exemptions and accommodations</a:t>
            </a:r>
          </a:p>
        </p:txBody>
      </p:sp>
      <p:sp>
        <p:nvSpPr>
          <p:cNvPr id="12" name="TextBox 11"/>
          <p:cNvSpPr txBox="1"/>
          <p:nvPr/>
        </p:nvSpPr>
        <p:spPr>
          <a:xfrm>
            <a:off x="8532819" y="2942709"/>
            <a:ext cx="3010691" cy="1569660"/>
          </a:xfrm>
          <a:prstGeom prst="rect">
            <a:avLst/>
          </a:prstGeom>
          <a:noFill/>
        </p:spPr>
        <p:txBody>
          <a:bodyPr wrap="square" rtlCol="0">
            <a:spAutoFit/>
          </a:bodyPr>
          <a:lstStyle/>
          <a:p>
            <a:pPr algn="ctr"/>
            <a:r>
              <a:rPr lang="id-ID" sz="2400" dirty="0">
                <a:solidFill>
                  <a:schemeClr val="bg1">
                    <a:lumMod val="75000"/>
                  </a:schemeClr>
                </a:solidFill>
                <a:latin typeface="+mj-lt"/>
              </a:rPr>
              <a:t>Process or plan for </a:t>
            </a:r>
            <a:r>
              <a:rPr lang="id-ID" sz="2400" b="1" dirty="0">
                <a:solidFill>
                  <a:schemeClr val="bg2"/>
                </a:solidFill>
                <a:latin typeface="+mj-lt"/>
              </a:rPr>
              <a:t>tracking and documenting staff vaccinations </a:t>
            </a:r>
            <a:endParaRPr lang="en-US" sz="2400" b="1" dirty="0">
              <a:solidFill>
                <a:schemeClr val="bg2"/>
              </a:solidFill>
              <a:latin typeface="+mj-lt"/>
            </a:endParaRPr>
          </a:p>
        </p:txBody>
      </p:sp>
      <p:sp>
        <p:nvSpPr>
          <p:cNvPr id="13" name="Freeform 12"/>
          <p:cNvSpPr>
            <a:spLocks noEditPoints="1"/>
          </p:cNvSpPr>
          <p:nvPr/>
        </p:nvSpPr>
        <p:spPr bwMode="auto">
          <a:xfrm>
            <a:off x="2058676" y="2105531"/>
            <a:ext cx="328394" cy="506112"/>
          </a:xfrm>
          <a:custGeom>
            <a:avLst/>
            <a:gdLst>
              <a:gd name="T0" fmla="*/ 108 w 108"/>
              <a:gd name="T1" fmla="*/ 53 h 166"/>
              <a:gd name="T2" fmla="*/ 94 w 108"/>
              <a:gd name="T3" fmla="*/ 90 h 166"/>
              <a:gd name="T4" fmla="*/ 77 w 108"/>
              <a:gd name="T5" fmla="*/ 123 h 166"/>
              <a:gd name="T6" fmla="*/ 32 w 108"/>
              <a:gd name="T7" fmla="*/ 123 h 166"/>
              <a:gd name="T8" fmla="*/ 15 w 108"/>
              <a:gd name="T9" fmla="*/ 90 h 166"/>
              <a:gd name="T10" fmla="*/ 0 w 108"/>
              <a:gd name="T11" fmla="*/ 53 h 166"/>
              <a:gd name="T12" fmla="*/ 54 w 108"/>
              <a:gd name="T13" fmla="*/ 0 h 166"/>
              <a:gd name="T14" fmla="*/ 54 w 108"/>
              <a:gd name="T15" fmla="*/ 0 h 166"/>
              <a:gd name="T16" fmla="*/ 54 w 108"/>
              <a:gd name="T17" fmla="*/ 0 h 166"/>
              <a:gd name="T18" fmla="*/ 108 w 108"/>
              <a:gd name="T19" fmla="*/ 53 h 166"/>
              <a:gd name="T20" fmla="*/ 75 w 108"/>
              <a:gd name="T21" fmla="*/ 127 h 166"/>
              <a:gd name="T22" fmla="*/ 34 w 108"/>
              <a:gd name="T23" fmla="*/ 127 h 166"/>
              <a:gd name="T24" fmla="*/ 30 w 108"/>
              <a:gd name="T25" fmla="*/ 131 h 166"/>
              <a:gd name="T26" fmla="*/ 30 w 108"/>
              <a:gd name="T27" fmla="*/ 132 h 166"/>
              <a:gd name="T28" fmla="*/ 34 w 108"/>
              <a:gd name="T29" fmla="*/ 136 h 166"/>
              <a:gd name="T30" fmla="*/ 75 w 108"/>
              <a:gd name="T31" fmla="*/ 136 h 166"/>
              <a:gd name="T32" fmla="*/ 79 w 108"/>
              <a:gd name="T33" fmla="*/ 132 h 166"/>
              <a:gd name="T34" fmla="*/ 79 w 108"/>
              <a:gd name="T35" fmla="*/ 131 h 166"/>
              <a:gd name="T36" fmla="*/ 75 w 108"/>
              <a:gd name="T37" fmla="*/ 127 h 166"/>
              <a:gd name="T38" fmla="*/ 75 w 108"/>
              <a:gd name="T39" fmla="*/ 139 h 166"/>
              <a:gd name="T40" fmla="*/ 34 w 108"/>
              <a:gd name="T41" fmla="*/ 139 h 166"/>
              <a:gd name="T42" fmla="*/ 30 w 108"/>
              <a:gd name="T43" fmla="*/ 143 h 166"/>
              <a:gd name="T44" fmla="*/ 30 w 108"/>
              <a:gd name="T45" fmla="*/ 143 h 166"/>
              <a:gd name="T46" fmla="*/ 34 w 108"/>
              <a:gd name="T47" fmla="*/ 147 h 166"/>
              <a:gd name="T48" fmla="*/ 75 w 108"/>
              <a:gd name="T49" fmla="*/ 147 h 166"/>
              <a:gd name="T50" fmla="*/ 79 w 108"/>
              <a:gd name="T51" fmla="*/ 143 h 166"/>
              <a:gd name="T52" fmla="*/ 79 w 108"/>
              <a:gd name="T53" fmla="*/ 143 h 166"/>
              <a:gd name="T54" fmla="*/ 75 w 108"/>
              <a:gd name="T55" fmla="*/ 139 h 166"/>
              <a:gd name="T56" fmla="*/ 75 w 108"/>
              <a:gd name="T57" fmla="*/ 150 h 166"/>
              <a:gd name="T58" fmla="*/ 34 w 108"/>
              <a:gd name="T59" fmla="*/ 150 h 166"/>
              <a:gd name="T60" fmla="*/ 30 w 108"/>
              <a:gd name="T61" fmla="*/ 154 h 166"/>
              <a:gd name="T62" fmla="*/ 30 w 108"/>
              <a:gd name="T63" fmla="*/ 156 h 166"/>
              <a:gd name="T64" fmla="*/ 34 w 108"/>
              <a:gd name="T65" fmla="*/ 160 h 166"/>
              <a:gd name="T66" fmla="*/ 38 w 108"/>
              <a:gd name="T67" fmla="*/ 160 h 166"/>
              <a:gd name="T68" fmla="*/ 38 w 108"/>
              <a:gd name="T69" fmla="*/ 162 h 166"/>
              <a:gd name="T70" fmla="*/ 42 w 108"/>
              <a:gd name="T71" fmla="*/ 166 h 166"/>
              <a:gd name="T72" fmla="*/ 66 w 108"/>
              <a:gd name="T73" fmla="*/ 166 h 166"/>
              <a:gd name="T74" fmla="*/ 70 w 108"/>
              <a:gd name="T75" fmla="*/ 162 h 166"/>
              <a:gd name="T76" fmla="*/ 70 w 108"/>
              <a:gd name="T77" fmla="*/ 160 h 166"/>
              <a:gd name="T78" fmla="*/ 75 w 108"/>
              <a:gd name="T79" fmla="*/ 160 h 166"/>
              <a:gd name="T80" fmla="*/ 79 w 108"/>
              <a:gd name="T81" fmla="*/ 156 h 166"/>
              <a:gd name="T82" fmla="*/ 79 w 108"/>
              <a:gd name="T83" fmla="*/ 154 h 166"/>
              <a:gd name="T84" fmla="*/ 75 w 108"/>
              <a:gd name="T85" fmla="*/ 1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66">
                <a:moveTo>
                  <a:pt x="108" y="53"/>
                </a:moveTo>
                <a:cubicBezTo>
                  <a:pt x="108" y="68"/>
                  <a:pt x="103" y="81"/>
                  <a:pt x="94" y="90"/>
                </a:cubicBezTo>
                <a:cubicBezTo>
                  <a:pt x="76" y="111"/>
                  <a:pt x="86" y="123"/>
                  <a:pt x="77" y="123"/>
                </a:cubicBezTo>
                <a:cubicBezTo>
                  <a:pt x="32" y="123"/>
                  <a:pt x="32" y="123"/>
                  <a:pt x="32" y="123"/>
                </a:cubicBezTo>
                <a:cubicBezTo>
                  <a:pt x="22" y="123"/>
                  <a:pt x="33" y="111"/>
                  <a:pt x="15" y="90"/>
                </a:cubicBezTo>
                <a:cubicBezTo>
                  <a:pt x="6" y="81"/>
                  <a:pt x="0" y="68"/>
                  <a:pt x="0" y="53"/>
                </a:cubicBezTo>
                <a:cubicBezTo>
                  <a:pt x="0" y="24"/>
                  <a:pt x="25" y="0"/>
                  <a:pt x="54" y="0"/>
                </a:cubicBezTo>
                <a:cubicBezTo>
                  <a:pt x="54" y="0"/>
                  <a:pt x="54" y="0"/>
                  <a:pt x="54" y="0"/>
                </a:cubicBezTo>
                <a:cubicBezTo>
                  <a:pt x="54" y="0"/>
                  <a:pt x="54" y="0"/>
                  <a:pt x="54" y="0"/>
                </a:cubicBezTo>
                <a:cubicBezTo>
                  <a:pt x="84" y="0"/>
                  <a:pt x="108" y="24"/>
                  <a:pt x="108" y="53"/>
                </a:cubicBezTo>
                <a:moveTo>
                  <a:pt x="75" y="127"/>
                </a:moveTo>
                <a:cubicBezTo>
                  <a:pt x="34" y="127"/>
                  <a:pt x="34" y="127"/>
                  <a:pt x="34" y="127"/>
                </a:cubicBezTo>
                <a:cubicBezTo>
                  <a:pt x="32" y="127"/>
                  <a:pt x="30" y="129"/>
                  <a:pt x="30" y="131"/>
                </a:cubicBezTo>
                <a:cubicBezTo>
                  <a:pt x="30" y="132"/>
                  <a:pt x="30" y="132"/>
                  <a:pt x="30" y="132"/>
                </a:cubicBezTo>
                <a:cubicBezTo>
                  <a:pt x="30" y="134"/>
                  <a:pt x="32" y="136"/>
                  <a:pt x="34" y="136"/>
                </a:cubicBezTo>
                <a:cubicBezTo>
                  <a:pt x="75" y="136"/>
                  <a:pt x="75" y="136"/>
                  <a:pt x="75" y="136"/>
                </a:cubicBezTo>
                <a:cubicBezTo>
                  <a:pt x="77" y="136"/>
                  <a:pt x="79" y="134"/>
                  <a:pt x="79" y="132"/>
                </a:cubicBezTo>
                <a:cubicBezTo>
                  <a:pt x="79" y="131"/>
                  <a:pt x="79" y="131"/>
                  <a:pt x="79" y="131"/>
                </a:cubicBezTo>
                <a:cubicBezTo>
                  <a:pt x="79" y="129"/>
                  <a:pt x="77" y="127"/>
                  <a:pt x="75" y="127"/>
                </a:cubicBezTo>
                <a:moveTo>
                  <a:pt x="75" y="139"/>
                </a:moveTo>
                <a:cubicBezTo>
                  <a:pt x="34" y="139"/>
                  <a:pt x="34" y="139"/>
                  <a:pt x="34" y="139"/>
                </a:cubicBezTo>
                <a:cubicBezTo>
                  <a:pt x="32" y="139"/>
                  <a:pt x="30" y="141"/>
                  <a:pt x="30" y="143"/>
                </a:cubicBezTo>
                <a:cubicBezTo>
                  <a:pt x="30" y="143"/>
                  <a:pt x="30" y="143"/>
                  <a:pt x="30" y="143"/>
                </a:cubicBezTo>
                <a:cubicBezTo>
                  <a:pt x="30" y="145"/>
                  <a:pt x="32" y="147"/>
                  <a:pt x="34" y="147"/>
                </a:cubicBezTo>
                <a:cubicBezTo>
                  <a:pt x="75" y="147"/>
                  <a:pt x="75" y="147"/>
                  <a:pt x="75" y="147"/>
                </a:cubicBezTo>
                <a:cubicBezTo>
                  <a:pt x="77" y="147"/>
                  <a:pt x="79" y="145"/>
                  <a:pt x="79" y="143"/>
                </a:cubicBezTo>
                <a:cubicBezTo>
                  <a:pt x="79" y="143"/>
                  <a:pt x="79" y="143"/>
                  <a:pt x="79" y="143"/>
                </a:cubicBezTo>
                <a:cubicBezTo>
                  <a:pt x="79" y="141"/>
                  <a:pt x="77" y="139"/>
                  <a:pt x="75" y="139"/>
                </a:cubicBezTo>
                <a:moveTo>
                  <a:pt x="75" y="150"/>
                </a:moveTo>
                <a:cubicBezTo>
                  <a:pt x="34" y="150"/>
                  <a:pt x="34" y="150"/>
                  <a:pt x="34" y="150"/>
                </a:cubicBezTo>
                <a:cubicBezTo>
                  <a:pt x="32" y="150"/>
                  <a:pt x="30" y="152"/>
                  <a:pt x="30" y="154"/>
                </a:cubicBezTo>
                <a:cubicBezTo>
                  <a:pt x="30" y="156"/>
                  <a:pt x="30" y="156"/>
                  <a:pt x="30" y="156"/>
                </a:cubicBezTo>
                <a:cubicBezTo>
                  <a:pt x="30" y="159"/>
                  <a:pt x="32" y="160"/>
                  <a:pt x="34" y="160"/>
                </a:cubicBezTo>
                <a:cubicBezTo>
                  <a:pt x="38" y="160"/>
                  <a:pt x="38" y="160"/>
                  <a:pt x="38" y="160"/>
                </a:cubicBezTo>
                <a:cubicBezTo>
                  <a:pt x="38" y="162"/>
                  <a:pt x="38" y="162"/>
                  <a:pt x="38" y="162"/>
                </a:cubicBezTo>
                <a:cubicBezTo>
                  <a:pt x="38" y="164"/>
                  <a:pt x="40" y="166"/>
                  <a:pt x="42" y="166"/>
                </a:cubicBezTo>
                <a:cubicBezTo>
                  <a:pt x="66" y="166"/>
                  <a:pt x="66" y="166"/>
                  <a:pt x="66" y="166"/>
                </a:cubicBezTo>
                <a:cubicBezTo>
                  <a:pt x="69" y="166"/>
                  <a:pt x="70" y="164"/>
                  <a:pt x="70" y="162"/>
                </a:cubicBezTo>
                <a:cubicBezTo>
                  <a:pt x="70" y="160"/>
                  <a:pt x="70" y="160"/>
                  <a:pt x="70" y="160"/>
                </a:cubicBezTo>
                <a:cubicBezTo>
                  <a:pt x="75" y="160"/>
                  <a:pt x="75" y="160"/>
                  <a:pt x="75" y="160"/>
                </a:cubicBezTo>
                <a:cubicBezTo>
                  <a:pt x="77" y="160"/>
                  <a:pt x="79" y="159"/>
                  <a:pt x="79" y="156"/>
                </a:cubicBezTo>
                <a:cubicBezTo>
                  <a:pt x="79" y="154"/>
                  <a:pt x="79" y="154"/>
                  <a:pt x="79" y="154"/>
                </a:cubicBezTo>
                <a:cubicBezTo>
                  <a:pt x="79" y="152"/>
                  <a:pt x="77" y="150"/>
                  <a:pt x="75" y="15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5912153" y="2052087"/>
            <a:ext cx="414677" cy="613001"/>
          </a:xfrm>
          <a:custGeom>
            <a:avLst/>
            <a:gdLst>
              <a:gd name="T0" fmla="*/ 128 w 136"/>
              <a:gd name="T1" fmla="*/ 185 h 201"/>
              <a:gd name="T2" fmla="*/ 117 w 136"/>
              <a:gd name="T3" fmla="*/ 177 h 201"/>
              <a:gd name="T4" fmla="*/ 117 w 136"/>
              <a:gd name="T5" fmla="*/ 155 h 201"/>
              <a:gd name="T6" fmla="*/ 126 w 136"/>
              <a:gd name="T7" fmla="*/ 150 h 201"/>
              <a:gd name="T8" fmla="*/ 110 w 136"/>
              <a:gd name="T9" fmla="*/ 142 h 201"/>
              <a:gd name="T10" fmla="*/ 111 w 136"/>
              <a:gd name="T11" fmla="*/ 103 h 201"/>
              <a:gd name="T12" fmla="*/ 112 w 136"/>
              <a:gd name="T13" fmla="*/ 91 h 201"/>
              <a:gd name="T14" fmla="*/ 42 w 136"/>
              <a:gd name="T15" fmla="*/ 6 h 201"/>
              <a:gd name="T16" fmla="*/ 9 w 136"/>
              <a:gd name="T17" fmla="*/ 22 h 201"/>
              <a:gd name="T18" fmla="*/ 8 w 136"/>
              <a:gd name="T19" fmla="*/ 33 h 201"/>
              <a:gd name="T20" fmla="*/ 22 w 136"/>
              <a:gd name="T21" fmla="*/ 30 h 201"/>
              <a:gd name="T22" fmla="*/ 22 w 136"/>
              <a:gd name="T23" fmla="*/ 30 h 201"/>
              <a:gd name="T24" fmla="*/ 10 w 136"/>
              <a:gd name="T25" fmla="*/ 55 h 201"/>
              <a:gd name="T26" fmla="*/ 3 w 136"/>
              <a:gd name="T27" fmla="*/ 78 h 201"/>
              <a:gd name="T28" fmla="*/ 19 w 136"/>
              <a:gd name="T29" fmla="*/ 84 h 201"/>
              <a:gd name="T30" fmla="*/ 33 w 136"/>
              <a:gd name="T31" fmla="*/ 69 h 201"/>
              <a:gd name="T32" fmla="*/ 44 w 136"/>
              <a:gd name="T33" fmla="*/ 90 h 201"/>
              <a:gd name="T34" fmla="*/ 20 w 136"/>
              <a:gd name="T35" fmla="*/ 124 h 201"/>
              <a:gd name="T36" fmla="*/ 23 w 136"/>
              <a:gd name="T37" fmla="*/ 135 h 201"/>
              <a:gd name="T38" fmla="*/ 25 w 136"/>
              <a:gd name="T39" fmla="*/ 137 h 201"/>
              <a:gd name="T40" fmla="*/ 27 w 136"/>
              <a:gd name="T41" fmla="*/ 139 h 201"/>
              <a:gd name="T42" fmla="*/ 29 w 136"/>
              <a:gd name="T43" fmla="*/ 141 h 201"/>
              <a:gd name="T44" fmla="*/ 30 w 136"/>
              <a:gd name="T45" fmla="*/ 142 h 201"/>
              <a:gd name="T46" fmla="*/ 23 w 136"/>
              <a:gd name="T47" fmla="*/ 142 h 201"/>
              <a:gd name="T48" fmla="*/ 11 w 136"/>
              <a:gd name="T49" fmla="*/ 150 h 201"/>
              <a:gd name="T50" fmla="*/ 13 w 136"/>
              <a:gd name="T51" fmla="*/ 154 h 201"/>
              <a:gd name="T52" fmla="*/ 16 w 136"/>
              <a:gd name="T53" fmla="*/ 155 h 201"/>
              <a:gd name="T54" fmla="*/ 20 w 136"/>
              <a:gd name="T55" fmla="*/ 155 h 201"/>
              <a:gd name="T56" fmla="*/ 20 w 136"/>
              <a:gd name="T57" fmla="*/ 177 h 201"/>
              <a:gd name="T58" fmla="*/ 20 w 136"/>
              <a:gd name="T59" fmla="*/ 177 h 201"/>
              <a:gd name="T60" fmla="*/ 9 w 136"/>
              <a:gd name="T61" fmla="*/ 187 h 201"/>
              <a:gd name="T62" fmla="*/ 7 w 136"/>
              <a:gd name="T63" fmla="*/ 189 h 201"/>
              <a:gd name="T64" fmla="*/ 6 w 136"/>
              <a:gd name="T65" fmla="*/ 190 h 201"/>
              <a:gd name="T66" fmla="*/ 5 w 136"/>
              <a:gd name="T67" fmla="*/ 190 h 201"/>
              <a:gd name="T68" fmla="*/ 4 w 136"/>
              <a:gd name="T69" fmla="*/ 191 h 201"/>
              <a:gd name="T70" fmla="*/ 4 w 136"/>
              <a:gd name="T71" fmla="*/ 191 h 201"/>
              <a:gd name="T72" fmla="*/ 3 w 136"/>
              <a:gd name="T73" fmla="*/ 193 h 201"/>
              <a:gd name="T74" fmla="*/ 2 w 136"/>
              <a:gd name="T75" fmla="*/ 193 h 201"/>
              <a:gd name="T76" fmla="*/ 2 w 136"/>
              <a:gd name="T77" fmla="*/ 194 h 201"/>
              <a:gd name="T78" fmla="*/ 2 w 136"/>
              <a:gd name="T79" fmla="*/ 195 h 201"/>
              <a:gd name="T80" fmla="*/ 2 w 136"/>
              <a:gd name="T81" fmla="*/ 197 h 201"/>
              <a:gd name="T82" fmla="*/ 2 w 136"/>
              <a:gd name="T83" fmla="*/ 198 h 201"/>
              <a:gd name="T84" fmla="*/ 2 w 136"/>
              <a:gd name="T85" fmla="*/ 199 h 201"/>
              <a:gd name="T86" fmla="*/ 3 w 136"/>
              <a:gd name="T87" fmla="*/ 200 h 201"/>
              <a:gd name="T88" fmla="*/ 6 w 136"/>
              <a:gd name="T89" fmla="*/ 201 h 201"/>
              <a:gd name="T90" fmla="*/ 52 w 136"/>
              <a:gd name="T91" fmla="*/ 201 h 201"/>
              <a:gd name="T92" fmla="*/ 136 w 136"/>
              <a:gd name="T93"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201">
                <a:moveTo>
                  <a:pt x="128" y="188"/>
                </a:moveTo>
                <a:cubicBezTo>
                  <a:pt x="128" y="187"/>
                  <a:pt x="128" y="187"/>
                  <a:pt x="128" y="185"/>
                </a:cubicBezTo>
                <a:cubicBezTo>
                  <a:pt x="128" y="182"/>
                  <a:pt x="124" y="177"/>
                  <a:pt x="117" y="177"/>
                </a:cubicBezTo>
                <a:cubicBezTo>
                  <a:pt x="117" y="177"/>
                  <a:pt x="117" y="177"/>
                  <a:pt x="117" y="177"/>
                </a:cubicBezTo>
                <a:cubicBezTo>
                  <a:pt x="115" y="174"/>
                  <a:pt x="111" y="170"/>
                  <a:pt x="111" y="165"/>
                </a:cubicBezTo>
                <a:cubicBezTo>
                  <a:pt x="111" y="161"/>
                  <a:pt x="115" y="157"/>
                  <a:pt x="117" y="155"/>
                </a:cubicBezTo>
                <a:cubicBezTo>
                  <a:pt x="120" y="155"/>
                  <a:pt x="121" y="155"/>
                  <a:pt x="122" y="155"/>
                </a:cubicBezTo>
                <a:cubicBezTo>
                  <a:pt x="123" y="155"/>
                  <a:pt x="126" y="154"/>
                  <a:pt x="126" y="150"/>
                </a:cubicBezTo>
                <a:cubicBezTo>
                  <a:pt x="126" y="147"/>
                  <a:pt x="122" y="142"/>
                  <a:pt x="114" y="142"/>
                </a:cubicBezTo>
                <a:cubicBezTo>
                  <a:pt x="113" y="142"/>
                  <a:pt x="112" y="142"/>
                  <a:pt x="110" y="142"/>
                </a:cubicBezTo>
                <a:cubicBezTo>
                  <a:pt x="123" y="132"/>
                  <a:pt x="123" y="132"/>
                  <a:pt x="123" y="132"/>
                </a:cubicBezTo>
                <a:cubicBezTo>
                  <a:pt x="123" y="132"/>
                  <a:pt x="111" y="115"/>
                  <a:pt x="111" y="103"/>
                </a:cubicBezTo>
                <a:cubicBezTo>
                  <a:pt x="111" y="103"/>
                  <a:pt x="111" y="103"/>
                  <a:pt x="111" y="102"/>
                </a:cubicBezTo>
                <a:cubicBezTo>
                  <a:pt x="111" y="99"/>
                  <a:pt x="111" y="95"/>
                  <a:pt x="112" y="91"/>
                </a:cubicBezTo>
                <a:cubicBezTo>
                  <a:pt x="112" y="79"/>
                  <a:pt x="113" y="53"/>
                  <a:pt x="102" y="33"/>
                </a:cubicBezTo>
                <a:cubicBezTo>
                  <a:pt x="91" y="12"/>
                  <a:pt x="69" y="0"/>
                  <a:pt x="42" y="6"/>
                </a:cubicBezTo>
                <a:cubicBezTo>
                  <a:pt x="30" y="9"/>
                  <a:pt x="21" y="16"/>
                  <a:pt x="16" y="22"/>
                </a:cubicBezTo>
                <a:cubicBezTo>
                  <a:pt x="9" y="22"/>
                  <a:pt x="9" y="22"/>
                  <a:pt x="9" y="22"/>
                </a:cubicBezTo>
                <a:cubicBezTo>
                  <a:pt x="11" y="23"/>
                  <a:pt x="12" y="24"/>
                  <a:pt x="13" y="25"/>
                </a:cubicBezTo>
                <a:cubicBezTo>
                  <a:pt x="9" y="29"/>
                  <a:pt x="8" y="33"/>
                  <a:pt x="8" y="33"/>
                </a:cubicBezTo>
                <a:cubicBezTo>
                  <a:pt x="20" y="33"/>
                  <a:pt x="20" y="33"/>
                  <a:pt x="20" y="33"/>
                </a:cubicBezTo>
                <a:cubicBezTo>
                  <a:pt x="22" y="31"/>
                  <a:pt x="22" y="30"/>
                  <a:pt x="22" y="30"/>
                </a:cubicBezTo>
                <a:cubicBezTo>
                  <a:pt x="21" y="29"/>
                  <a:pt x="20" y="29"/>
                  <a:pt x="19" y="28"/>
                </a:cubicBezTo>
                <a:cubicBezTo>
                  <a:pt x="22" y="30"/>
                  <a:pt x="22" y="30"/>
                  <a:pt x="22" y="30"/>
                </a:cubicBezTo>
                <a:cubicBezTo>
                  <a:pt x="22" y="30"/>
                  <a:pt x="13" y="43"/>
                  <a:pt x="12" y="44"/>
                </a:cubicBezTo>
                <a:cubicBezTo>
                  <a:pt x="12" y="45"/>
                  <a:pt x="12" y="52"/>
                  <a:pt x="10" y="55"/>
                </a:cubicBezTo>
                <a:cubicBezTo>
                  <a:pt x="9" y="57"/>
                  <a:pt x="2" y="69"/>
                  <a:pt x="1" y="70"/>
                </a:cubicBezTo>
                <a:cubicBezTo>
                  <a:pt x="0" y="71"/>
                  <a:pt x="2" y="75"/>
                  <a:pt x="3" y="78"/>
                </a:cubicBezTo>
                <a:cubicBezTo>
                  <a:pt x="5" y="81"/>
                  <a:pt x="7" y="82"/>
                  <a:pt x="9" y="82"/>
                </a:cubicBezTo>
                <a:cubicBezTo>
                  <a:pt x="12" y="83"/>
                  <a:pt x="18" y="84"/>
                  <a:pt x="19" y="84"/>
                </a:cubicBezTo>
                <a:cubicBezTo>
                  <a:pt x="20" y="85"/>
                  <a:pt x="24" y="83"/>
                  <a:pt x="25" y="82"/>
                </a:cubicBezTo>
                <a:cubicBezTo>
                  <a:pt x="26" y="81"/>
                  <a:pt x="29" y="72"/>
                  <a:pt x="33" y="69"/>
                </a:cubicBezTo>
                <a:cubicBezTo>
                  <a:pt x="37" y="66"/>
                  <a:pt x="43" y="65"/>
                  <a:pt x="47" y="64"/>
                </a:cubicBezTo>
                <a:cubicBezTo>
                  <a:pt x="48" y="68"/>
                  <a:pt x="49" y="82"/>
                  <a:pt x="44" y="90"/>
                </a:cubicBezTo>
                <a:cubicBezTo>
                  <a:pt x="36" y="103"/>
                  <a:pt x="23" y="117"/>
                  <a:pt x="20" y="123"/>
                </a:cubicBezTo>
                <a:cubicBezTo>
                  <a:pt x="20" y="123"/>
                  <a:pt x="20" y="123"/>
                  <a:pt x="20" y="124"/>
                </a:cubicBezTo>
                <a:cubicBezTo>
                  <a:pt x="17" y="129"/>
                  <a:pt x="18" y="133"/>
                  <a:pt x="18" y="133"/>
                </a:cubicBezTo>
                <a:cubicBezTo>
                  <a:pt x="18" y="133"/>
                  <a:pt x="21" y="134"/>
                  <a:pt x="23" y="135"/>
                </a:cubicBezTo>
                <a:cubicBezTo>
                  <a:pt x="24" y="136"/>
                  <a:pt x="25" y="136"/>
                  <a:pt x="25" y="137"/>
                </a:cubicBezTo>
                <a:cubicBezTo>
                  <a:pt x="25" y="137"/>
                  <a:pt x="25" y="137"/>
                  <a:pt x="25" y="137"/>
                </a:cubicBezTo>
                <a:cubicBezTo>
                  <a:pt x="26" y="137"/>
                  <a:pt x="27" y="138"/>
                  <a:pt x="27" y="139"/>
                </a:cubicBezTo>
                <a:cubicBezTo>
                  <a:pt x="27" y="139"/>
                  <a:pt x="27" y="139"/>
                  <a:pt x="27" y="139"/>
                </a:cubicBezTo>
                <a:cubicBezTo>
                  <a:pt x="28" y="139"/>
                  <a:pt x="28" y="140"/>
                  <a:pt x="28" y="140"/>
                </a:cubicBezTo>
                <a:cubicBezTo>
                  <a:pt x="29" y="140"/>
                  <a:pt x="29" y="140"/>
                  <a:pt x="29" y="141"/>
                </a:cubicBezTo>
                <a:cubicBezTo>
                  <a:pt x="29" y="141"/>
                  <a:pt x="29" y="142"/>
                  <a:pt x="30" y="142"/>
                </a:cubicBezTo>
                <a:cubicBezTo>
                  <a:pt x="30" y="142"/>
                  <a:pt x="30" y="142"/>
                  <a:pt x="30" y="142"/>
                </a:cubicBezTo>
                <a:cubicBezTo>
                  <a:pt x="27" y="142"/>
                  <a:pt x="25" y="142"/>
                  <a:pt x="24" y="142"/>
                </a:cubicBezTo>
                <a:cubicBezTo>
                  <a:pt x="23" y="142"/>
                  <a:pt x="23" y="142"/>
                  <a:pt x="23" y="142"/>
                </a:cubicBezTo>
                <a:cubicBezTo>
                  <a:pt x="20" y="142"/>
                  <a:pt x="17" y="143"/>
                  <a:pt x="15" y="145"/>
                </a:cubicBezTo>
                <a:cubicBezTo>
                  <a:pt x="12" y="146"/>
                  <a:pt x="11" y="149"/>
                  <a:pt x="11" y="150"/>
                </a:cubicBezTo>
                <a:cubicBezTo>
                  <a:pt x="11" y="152"/>
                  <a:pt x="12" y="154"/>
                  <a:pt x="13" y="154"/>
                </a:cubicBezTo>
                <a:cubicBezTo>
                  <a:pt x="13" y="154"/>
                  <a:pt x="13" y="154"/>
                  <a:pt x="13" y="154"/>
                </a:cubicBezTo>
                <a:cubicBezTo>
                  <a:pt x="14" y="155"/>
                  <a:pt x="15" y="155"/>
                  <a:pt x="16" y="155"/>
                </a:cubicBezTo>
                <a:cubicBezTo>
                  <a:pt x="16" y="155"/>
                  <a:pt x="16" y="155"/>
                  <a:pt x="16" y="155"/>
                </a:cubicBezTo>
                <a:cubicBezTo>
                  <a:pt x="16" y="155"/>
                  <a:pt x="16" y="155"/>
                  <a:pt x="16" y="155"/>
                </a:cubicBezTo>
                <a:cubicBezTo>
                  <a:pt x="16" y="155"/>
                  <a:pt x="18" y="155"/>
                  <a:pt x="20" y="155"/>
                </a:cubicBezTo>
                <a:cubicBezTo>
                  <a:pt x="23" y="157"/>
                  <a:pt x="26" y="161"/>
                  <a:pt x="26" y="165"/>
                </a:cubicBezTo>
                <a:cubicBezTo>
                  <a:pt x="26" y="170"/>
                  <a:pt x="23" y="174"/>
                  <a:pt x="20" y="177"/>
                </a:cubicBezTo>
                <a:cubicBezTo>
                  <a:pt x="20" y="177"/>
                  <a:pt x="20" y="177"/>
                  <a:pt x="20" y="177"/>
                </a:cubicBezTo>
                <a:cubicBezTo>
                  <a:pt x="20" y="177"/>
                  <a:pt x="20" y="177"/>
                  <a:pt x="20" y="177"/>
                </a:cubicBezTo>
                <a:cubicBezTo>
                  <a:pt x="14" y="177"/>
                  <a:pt x="9" y="182"/>
                  <a:pt x="9" y="185"/>
                </a:cubicBezTo>
                <a:cubicBezTo>
                  <a:pt x="9" y="186"/>
                  <a:pt x="9" y="187"/>
                  <a:pt x="9" y="187"/>
                </a:cubicBezTo>
                <a:cubicBezTo>
                  <a:pt x="10" y="187"/>
                  <a:pt x="10" y="188"/>
                  <a:pt x="10" y="188"/>
                </a:cubicBezTo>
                <a:cubicBezTo>
                  <a:pt x="9" y="188"/>
                  <a:pt x="8" y="189"/>
                  <a:pt x="7" y="189"/>
                </a:cubicBezTo>
                <a:cubicBezTo>
                  <a:pt x="6" y="189"/>
                  <a:pt x="6" y="189"/>
                  <a:pt x="6" y="189"/>
                </a:cubicBezTo>
                <a:cubicBezTo>
                  <a:pt x="6" y="190"/>
                  <a:pt x="6" y="190"/>
                  <a:pt x="6" y="190"/>
                </a:cubicBezTo>
                <a:cubicBezTo>
                  <a:pt x="6" y="190"/>
                  <a:pt x="6" y="190"/>
                  <a:pt x="6" y="190"/>
                </a:cubicBezTo>
                <a:cubicBezTo>
                  <a:pt x="6" y="190"/>
                  <a:pt x="5" y="190"/>
                  <a:pt x="5" y="190"/>
                </a:cubicBezTo>
                <a:cubicBezTo>
                  <a:pt x="5" y="190"/>
                  <a:pt x="5" y="190"/>
                  <a:pt x="5" y="190"/>
                </a:cubicBezTo>
                <a:cubicBezTo>
                  <a:pt x="5" y="190"/>
                  <a:pt x="5" y="191"/>
                  <a:pt x="4" y="191"/>
                </a:cubicBezTo>
                <a:cubicBezTo>
                  <a:pt x="4" y="191"/>
                  <a:pt x="4" y="191"/>
                  <a:pt x="4" y="191"/>
                </a:cubicBezTo>
                <a:cubicBezTo>
                  <a:pt x="4" y="191"/>
                  <a:pt x="4" y="191"/>
                  <a:pt x="4" y="191"/>
                </a:cubicBezTo>
                <a:cubicBezTo>
                  <a:pt x="3" y="192"/>
                  <a:pt x="3" y="192"/>
                  <a:pt x="3" y="192"/>
                </a:cubicBezTo>
                <a:cubicBezTo>
                  <a:pt x="3" y="192"/>
                  <a:pt x="3" y="192"/>
                  <a:pt x="3" y="193"/>
                </a:cubicBezTo>
                <a:cubicBezTo>
                  <a:pt x="3" y="193"/>
                  <a:pt x="3" y="193"/>
                  <a:pt x="2" y="193"/>
                </a:cubicBezTo>
                <a:cubicBezTo>
                  <a:pt x="2" y="193"/>
                  <a:pt x="2" y="193"/>
                  <a:pt x="2" y="193"/>
                </a:cubicBezTo>
                <a:cubicBezTo>
                  <a:pt x="2" y="193"/>
                  <a:pt x="2" y="194"/>
                  <a:pt x="2" y="194"/>
                </a:cubicBezTo>
                <a:cubicBezTo>
                  <a:pt x="2" y="194"/>
                  <a:pt x="2" y="194"/>
                  <a:pt x="2" y="194"/>
                </a:cubicBezTo>
                <a:cubicBezTo>
                  <a:pt x="2" y="194"/>
                  <a:pt x="2" y="194"/>
                  <a:pt x="2" y="195"/>
                </a:cubicBezTo>
                <a:cubicBezTo>
                  <a:pt x="2" y="195"/>
                  <a:pt x="2" y="195"/>
                  <a:pt x="2" y="195"/>
                </a:cubicBezTo>
                <a:cubicBezTo>
                  <a:pt x="1" y="195"/>
                  <a:pt x="1" y="196"/>
                  <a:pt x="1" y="196"/>
                </a:cubicBezTo>
                <a:cubicBezTo>
                  <a:pt x="1" y="196"/>
                  <a:pt x="2" y="197"/>
                  <a:pt x="2" y="197"/>
                </a:cubicBezTo>
                <a:cubicBezTo>
                  <a:pt x="2" y="197"/>
                  <a:pt x="2" y="198"/>
                  <a:pt x="2" y="198"/>
                </a:cubicBezTo>
                <a:cubicBezTo>
                  <a:pt x="2" y="198"/>
                  <a:pt x="2" y="198"/>
                  <a:pt x="2" y="198"/>
                </a:cubicBezTo>
                <a:cubicBezTo>
                  <a:pt x="2" y="198"/>
                  <a:pt x="2" y="198"/>
                  <a:pt x="2" y="199"/>
                </a:cubicBezTo>
                <a:cubicBezTo>
                  <a:pt x="2" y="199"/>
                  <a:pt x="2" y="199"/>
                  <a:pt x="2" y="199"/>
                </a:cubicBezTo>
                <a:cubicBezTo>
                  <a:pt x="3" y="199"/>
                  <a:pt x="3" y="199"/>
                  <a:pt x="3" y="200"/>
                </a:cubicBezTo>
                <a:cubicBezTo>
                  <a:pt x="3" y="200"/>
                  <a:pt x="3" y="200"/>
                  <a:pt x="3" y="200"/>
                </a:cubicBezTo>
                <a:cubicBezTo>
                  <a:pt x="3" y="200"/>
                  <a:pt x="3" y="200"/>
                  <a:pt x="3" y="200"/>
                </a:cubicBezTo>
                <a:cubicBezTo>
                  <a:pt x="4" y="201"/>
                  <a:pt x="5" y="201"/>
                  <a:pt x="6" y="201"/>
                </a:cubicBezTo>
                <a:cubicBezTo>
                  <a:pt x="6" y="201"/>
                  <a:pt x="6" y="201"/>
                  <a:pt x="6" y="201"/>
                </a:cubicBezTo>
                <a:cubicBezTo>
                  <a:pt x="7" y="201"/>
                  <a:pt x="28" y="201"/>
                  <a:pt x="52" y="201"/>
                </a:cubicBezTo>
                <a:cubicBezTo>
                  <a:pt x="87" y="201"/>
                  <a:pt x="130" y="201"/>
                  <a:pt x="131" y="201"/>
                </a:cubicBezTo>
                <a:cubicBezTo>
                  <a:pt x="133" y="201"/>
                  <a:pt x="136" y="200"/>
                  <a:pt x="136" y="196"/>
                </a:cubicBezTo>
                <a:cubicBezTo>
                  <a:pt x="136" y="193"/>
                  <a:pt x="133" y="189"/>
                  <a:pt x="128" y="1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noEditPoints="1"/>
          </p:cNvSpPr>
          <p:nvPr/>
        </p:nvSpPr>
        <p:spPr bwMode="auto">
          <a:xfrm>
            <a:off x="9736815" y="2056594"/>
            <a:ext cx="602699" cy="603987"/>
          </a:xfrm>
          <a:custGeom>
            <a:avLst/>
            <a:gdLst>
              <a:gd name="T0" fmla="*/ 192 w 198"/>
              <a:gd name="T1" fmla="*/ 19 h 198"/>
              <a:gd name="T2" fmla="*/ 184 w 198"/>
              <a:gd name="T3" fmla="*/ 17 h 198"/>
              <a:gd name="T4" fmla="*/ 190 w 198"/>
              <a:gd name="T5" fmla="*/ 22 h 198"/>
              <a:gd name="T6" fmla="*/ 177 w 198"/>
              <a:gd name="T7" fmla="*/ 25 h 198"/>
              <a:gd name="T8" fmla="*/ 182 w 198"/>
              <a:gd name="T9" fmla="*/ 29 h 198"/>
              <a:gd name="T10" fmla="*/ 169 w 198"/>
              <a:gd name="T11" fmla="*/ 33 h 198"/>
              <a:gd name="T12" fmla="*/ 98 w 198"/>
              <a:gd name="T13" fmla="*/ 104 h 198"/>
              <a:gd name="T14" fmla="*/ 94 w 198"/>
              <a:gd name="T15" fmla="*/ 100 h 198"/>
              <a:gd name="T16" fmla="*/ 165 w 198"/>
              <a:gd name="T17" fmla="*/ 29 h 198"/>
              <a:gd name="T18" fmla="*/ 168 w 198"/>
              <a:gd name="T19" fmla="*/ 16 h 198"/>
              <a:gd name="T20" fmla="*/ 173 w 198"/>
              <a:gd name="T21" fmla="*/ 21 h 198"/>
              <a:gd name="T22" fmla="*/ 176 w 198"/>
              <a:gd name="T23" fmla="*/ 8 h 198"/>
              <a:gd name="T24" fmla="*/ 181 w 198"/>
              <a:gd name="T25" fmla="*/ 14 h 198"/>
              <a:gd name="T26" fmla="*/ 178 w 198"/>
              <a:gd name="T27" fmla="*/ 5 h 198"/>
              <a:gd name="T28" fmla="*/ 186 w 198"/>
              <a:gd name="T29" fmla="*/ 8 h 198"/>
              <a:gd name="T30" fmla="*/ 193 w 198"/>
              <a:gd name="T31" fmla="*/ 9 h 198"/>
              <a:gd name="T32" fmla="*/ 198 w 198"/>
              <a:gd name="T33" fmla="*/ 14 h 198"/>
              <a:gd name="T34" fmla="*/ 104 w 198"/>
              <a:gd name="T35" fmla="*/ 81 h 198"/>
              <a:gd name="T36" fmla="*/ 71 w 198"/>
              <a:gd name="T37" fmla="*/ 103 h 198"/>
              <a:gd name="T38" fmla="*/ 119 w 198"/>
              <a:gd name="T39" fmla="*/ 103 h 198"/>
              <a:gd name="T40" fmla="*/ 102 w 198"/>
              <a:gd name="T41" fmla="*/ 108 h 198"/>
              <a:gd name="T42" fmla="*/ 96 w 198"/>
              <a:gd name="T43" fmla="*/ 111 h 198"/>
              <a:gd name="T44" fmla="*/ 87 w 198"/>
              <a:gd name="T45" fmla="*/ 103 h 198"/>
              <a:gd name="T46" fmla="*/ 90 w 198"/>
              <a:gd name="T47" fmla="*/ 96 h 198"/>
              <a:gd name="T48" fmla="*/ 95 w 198"/>
              <a:gd name="T49" fmla="*/ 44 h 198"/>
              <a:gd name="T50" fmla="*/ 95 w 198"/>
              <a:gd name="T51" fmla="*/ 162 h 198"/>
              <a:gd name="T52" fmla="*/ 143 w 198"/>
              <a:gd name="T53" fmla="*/ 68 h 198"/>
              <a:gd name="T54" fmla="*/ 138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048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14:bounceEnd="60000">
                                          <p:cBhvr additive="base">
                                            <p:cTn id="11"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14:presetBounceEnd="60000">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14:bounceEnd="60000">
                                          <p:cBhvr additive="base">
                                            <p:cTn id="16" dur="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75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22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6" grpId="0" animBg="1"/>
          <p:bldP spid="17" grpId="0" animBg="1"/>
          <p:bldP spid="18" grpId="0" animBg="1"/>
          <p:bldP spid="8" grpId="0"/>
          <p:bldP spid="10" grpId="0"/>
          <p:bldP spid="12" grpId="0"/>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75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22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2750"/>
                                </p:stCondLst>
                                <p:childTnLst>
                                  <p:par>
                                    <p:cTn id="61" presetID="10"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6" grpId="0" animBg="1"/>
          <p:bldP spid="17" grpId="0" animBg="1"/>
          <p:bldP spid="18" grpId="0" animBg="1"/>
          <p:bldP spid="7" grpId="0"/>
          <p:bldP spid="8" grpId="0"/>
          <p:bldP spid="9" grpId="0"/>
          <p:bldP spid="10" grpId="0"/>
          <p:bldP spid="11" grpId="0"/>
          <p:bldP spid="12" grpId="0"/>
          <p:bldP spid="13" grpId="0" animBg="1"/>
          <p:bldP spid="14" grpId="0" animBg="1"/>
          <p:bldP spid="15" grpId="0" animBg="1"/>
        </p:bldLst>
      </p:timing>
    </mc:Fallback>
  </mc:AlternateContent>
</p:sld>
</file>

<file path=ppt/theme/theme1.xml><?xml version="1.0" encoding="utf-8"?>
<a:theme xmlns:a="http://schemas.openxmlformats.org/drawingml/2006/main" name="Office Theme">
  <a:themeElements>
    <a:clrScheme name="MHA Colors">
      <a:dk1>
        <a:srgbClr val="01426A"/>
      </a:dk1>
      <a:lt1>
        <a:sysClr val="window" lastClr="FFFFFF"/>
      </a:lt1>
      <a:dk2>
        <a:srgbClr val="63666A"/>
      </a:dk2>
      <a:lt2>
        <a:srgbClr val="FFFFFF"/>
      </a:lt2>
      <a:accent1>
        <a:srgbClr val="4F758B"/>
      </a:accent1>
      <a:accent2>
        <a:srgbClr val="9CAF88"/>
      </a:accent2>
      <a:accent3>
        <a:srgbClr val="ED8B00"/>
      </a:accent3>
      <a:accent4>
        <a:srgbClr val="8DB9CA"/>
      </a:accent4>
      <a:accent5>
        <a:srgbClr val="E35205"/>
      </a:accent5>
      <a:accent6>
        <a:srgbClr val="5C7F71"/>
      </a:accent6>
      <a:hlink>
        <a:srgbClr val="E35205"/>
      </a:hlink>
      <a:folHlink>
        <a:srgbClr val="ED8B00"/>
      </a:folHlink>
    </a:clrScheme>
    <a:fontScheme name="MHA Fonts">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TotalTime>
  <Words>1569</Words>
  <Application>Microsoft Macintosh PowerPoint</Application>
  <PresentationFormat>Widescreen</PresentationFormat>
  <Paragraphs>149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Next LT Pro</vt:lpstr>
      <vt:lpstr>Avenir Next LT Pro Light</vt:lpstr>
      <vt:lpstr>Calibri</vt:lpstr>
      <vt:lpstr>Raleway</vt:lpstr>
      <vt:lpstr>Office Theme</vt:lpstr>
      <vt:lpstr>PowerPoint Presentation</vt:lpstr>
      <vt:lpstr>Omnibus COVID-19 Health Care Staff Vaccination Interim Final Rule </vt:lpstr>
      <vt:lpstr>Overview </vt:lpstr>
      <vt:lpstr>PowerPoint Presentation</vt:lpstr>
      <vt:lpstr>Omnibus COVID-19 Health Care Staff Vaccination Interim Final Rule </vt:lpstr>
      <vt:lpstr>PowerPoint Presentation</vt:lpstr>
      <vt:lpstr>Who must be vaccinated? </vt:lpstr>
      <vt:lpstr>PowerPoint Presentation</vt:lpstr>
      <vt:lpstr>Requirements for Facilities</vt:lpstr>
      <vt:lpstr>How do exemptions work?</vt:lpstr>
      <vt:lpstr>How do accommodations work?</vt:lpstr>
      <vt:lpstr>PowerPoint Presentation</vt:lpstr>
      <vt:lpstr>Enforcement</vt:lpstr>
      <vt:lpstr>Interactions with other regulations, state law (HB 702)</vt:lpstr>
      <vt:lpstr>Conflict with State Law: HB 702</vt:lpstr>
      <vt:lpstr>Potential results of noncompliance</vt:lpstr>
      <vt:lpstr>Medicare &amp; Medicaid in Montana</vt:lpstr>
      <vt:lpstr>PowerPoint Presentation</vt:lpstr>
      <vt:lpstr>PowerPoint Presentation</vt:lpstr>
      <vt:lpstr>PowerPoint Presentation</vt:lpstr>
      <vt:lpstr>Action Items </vt:lpstr>
      <vt:lpstr>Action Items:  Sample Templates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Hilmius</dc:creator>
  <cp:lastModifiedBy>Katy Peterson</cp:lastModifiedBy>
  <cp:revision>270</cp:revision>
  <dcterms:created xsi:type="dcterms:W3CDTF">2016-02-07T06:48:54Z</dcterms:created>
  <dcterms:modified xsi:type="dcterms:W3CDTF">2021-11-11T23:59:51Z</dcterms:modified>
</cp:coreProperties>
</file>