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29" r:id="rId2"/>
    <p:sldId id="321" r:id="rId3"/>
    <p:sldId id="324" r:id="rId4"/>
    <p:sldId id="271" r:id="rId5"/>
    <p:sldId id="334" r:id="rId6"/>
    <p:sldId id="322" r:id="rId7"/>
    <p:sldId id="330" r:id="rId8"/>
    <p:sldId id="323" r:id="rId9"/>
    <p:sldId id="338" r:id="rId10"/>
    <p:sldId id="352" r:id="rId11"/>
    <p:sldId id="325" r:id="rId12"/>
    <p:sldId id="326" r:id="rId13"/>
    <p:sldId id="327" r:id="rId14"/>
    <p:sldId id="331" r:id="rId15"/>
    <p:sldId id="332" r:id="rId16"/>
    <p:sldId id="337" r:id="rId17"/>
    <p:sldId id="259" r:id="rId18"/>
    <p:sldId id="317" r:id="rId19"/>
    <p:sldId id="343" r:id="rId20"/>
    <p:sldId id="354" r:id="rId21"/>
    <p:sldId id="342" r:id="rId22"/>
    <p:sldId id="353" r:id="rId23"/>
    <p:sldId id="339" r:id="rId24"/>
    <p:sldId id="340" r:id="rId25"/>
    <p:sldId id="335" r:id="rId26"/>
    <p:sldId id="346" r:id="rId27"/>
    <p:sldId id="344" r:id="rId28"/>
    <p:sldId id="350" r:id="rId29"/>
    <p:sldId id="351" r:id="rId30"/>
    <p:sldId id="348" r:id="rId31"/>
    <p:sldId id="341" r:id="rId32"/>
    <p:sldId id="347" r:id="rId33"/>
    <p:sldId id="336" r:id="rId34"/>
  </p:sldIdLst>
  <p:sldSz cx="12192000" cy="6858000"/>
  <p:notesSz cx="7023100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1426A"/>
        </a:solidFill>
        <a:effectLst/>
        <a:uFillTx/>
        <a:latin typeface="Avenir Next Ultra Light"/>
        <a:ea typeface="Avenir Next Ultra Light"/>
        <a:cs typeface="Avenir Next Ultra Light"/>
        <a:sym typeface="Avenir Next Ultra Ligh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1426A"/>
        </a:solidFill>
        <a:effectLst/>
        <a:uFillTx/>
        <a:latin typeface="Avenir Next Ultra Light"/>
        <a:ea typeface="Avenir Next Ultra Light"/>
        <a:cs typeface="Avenir Next Ultra Light"/>
        <a:sym typeface="Avenir Next Ultra Ligh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1426A"/>
        </a:solidFill>
        <a:effectLst/>
        <a:uFillTx/>
        <a:latin typeface="Avenir Next Ultra Light"/>
        <a:ea typeface="Avenir Next Ultra Light"/>
        <a:cs typeface="Avenir Next Ultra Light"/>
        <a:sym typeface="Avenir Next Ultra Ligh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1426A"/>
        </a:solidFill>
        <a:effectLst/>
        <a:uFillTx/>
        <a:latin typeface="Avenir Next Ultra Light"/>
        <a:ea typeface="Avenir Next Ultra Light"/>
        <a:cs typeface="Avenir Next Ultra Light"/>
        <a:sym typeface="Avenir Next Ultra Ligh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1426A"/>
        </a:solidFill>
        <a:effectLst/>
        <a:uFillTx/>
        <a:latin typeface="Avenir Next Ultra Light"/>
        <a:ea typeface="Avenir Next Ultra Light"/>
        <a:cs typeface="Avenir Next Ultra Light"/>
        <a:sym typeface="Avenir Next Ultra Ligh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1426A"/>
        </a:solidFill>
        <a:effectLst/>
        <a:uFillTx/>
        <a:latin typeface="Avenir Next Ultra Light"/>
        <a:ea typeface="Avenir Next Ultra Light"/>
        <a:cs typeface="Avenir Next Ultra Light"/>
        <a:sym typeface="Avenir Next Ultra Ligh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1426A"/>
        </a:solidFill>
        <a:effectLst/>
        <a:uFillTx/>
        <a:latin typeface="Avenir Next Ultra Light"/>
        <a:ea typeface="Avenir Next Ultra Light"/>
        <a:cs typeface="Avenir Next Ultra Light"/>
        <a:sym typeface="Avenir Next Ultra Ligh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1426A"/>
        </a:solidFill>
        <a:effectLst/>
        <a:uFillTx/>
        <a:latin typeface="Avenir Next Ultra Light"/>
        <a:ea typeface="Avenir Next Ultra Light"/>
        <a:cs typeface="Avenir Next Ultra Light"/>
        <a:sym typeface="Avenir Next Ultra Ligh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1426A"/>
        </a:solidFill>
        <a:effectLst/>
        <a:uFillTx/>
        <a:latin typeface="Avenir Next Ultra Light"/>
        <a:ea typeface="Avenir Next Ultra Light"/>
        <a:cs typeface="Avenir Next Ultra Light"/>
        <a:sym typeface="Avenir Next Ultr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B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Ultra Light"/>
          <a:ea typeface="Avenir Next Ultra Light"/>
          <a:cs typeface="Avenir Next Ultra Light"/>
        </a:font>
        <a:srgbClr val="01426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5DA"/>
          </a:solidFill>
        </a:fill>
      </a:tcStyle>
    </a:wholeTbl>
    <a:band2H>
      <a:tcTxStyle/>
      <a:tcStyle>
        <a:tcBdr/>
        <a:fill>
          <a:solidFill>
            <a:srgbClr val="E8EBED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Ultra Light"/>
          <a:ea typeface="Avenir Next Ultra Light"/>
          <a:cs typeface="Avenir Next Ultra Light"/>
        </a:font>
        <a:srgbClr val="01426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DACA"/>
          </a:solidFill>
        </a:fill>
      </a:tcStyle>
    </a:wholeTbl>
    <a:band2H>
      <a:tcTxStyle/>
      <a:tcStyle>
        <a:tcBdr/>
        <a:fill>
          <a:solidFill>
            <a:srgbClr val="FCEDE6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Ultra Light"/>
          <a:ea typeface="Avenir Next Ultra Light"/>
          <a:cs typeface="Avenir Next Ultra Light"/>
        </a:font>
        <a:srgbClr val="01426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7D4"/>
          </a:solidFill>
        </a:fill>
      </a:tcStyle>
    </a:wholeTbl>
    <a:band2H>
      <a:tcTxStyle/>
      <a:tcStyle>
        <a:tcBdr/>
        <a:fill>
          <a:solidFill>
            <a:srgbClr val="E9ECEB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Ultra Light"/>
          <a:ea typeface="Avenir Next Ultra Light"/>
          <a:cs typeface="Avenir Next Ultra Light"/>
        </a:font>
        <a:srgbClr val="01426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1426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1426A"/>
              </a:solidFill>
              <a:prstDash val="solid"/>
              <a:round/>
            </a:ln>
          </a:top>
          <a:bottom>
            <a:ln w="25400" cap="flat">
              <a:solidFill>
                <a:srgbClr val="01426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1426A"/>
              </a:solidFill>
              <a:prstDash val="solid"/>
              <a:round/>
            </a:ln>
          </a:top>
          <a:bottom>
            <a:ln w="25400" cap="flat">
              <a:solidFill>
                <a:srgbClr val="01426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Ultra Light"/>
          <a:ea typeface="Avenir Next Ultra Light"/>
          <a:cs typeface="Avenir Next Ultra Light"/>
        </a:font>
        <a:srgbClr val="01426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3"/>
          </a:solidFill>
        </a:fill>
      </a:tcStyle>
    </a:wholeTbl>
    <a:band2H>
      <a:tcTxStyle/>
      <a:tcStyle>
        <a:tcBdr/>
        <a:fill>
          <a:solidFill>
            <a:srgbClr val="E6E8E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1426A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1426A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1426A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Ultra Light"/>
          <a:ea typeface="Avenir Next Ultra Light"/>
          <a:cs typeface="Avenir Next Ultra Light"/>
        </a:font>
        <a:srgbClr val="01426A"/>
      </a:tcTxStyle>
      <a:tcStyle>
        <a:tcBdr>
          <a:left>
            <a:ln w="12700" cap="flat">
              <a:solidFill>
                <a:srgbClr val="01426A"/>
              </a:solidFill>
              <a:prstDash val="solid"/>
              <a:round/>
            </a:ln>
          </a:left>
          <a:right>
            <a:ln w="12700" cap="flat">
              <a:solidFill>
                <a:srgbClr val="01426A"/>
              </a:solidFill>
              <a:prstDash val="solid"/>
              <a:round/>
            </a:ln>
          </a:right>
          <a:top>
            <a:ln w="12700" cap="flat">
              <a:solidFill>
                <a:srgbClr val="01426A"/>
              </a:solidFill>
              <a:prstDash val="solid"/>
              <a:round/>
            </a:ln>
          </a:top>
          <a:bottom>
            <a:ln w="12700" cap="flat">
              <a:solidFill>
                <a:srgbClr val="01426A"/>
              </a:solidFill>
              <a:prstDash val="solid"/>
              <a:round/>
            </a:ln>
          </a:bottom>
          <a:insideH>
            <a:ln w="12700" cap="flat">
              <a:solidFill>
                <a:srgbClr val="01426A"/>
              </a:solidFill>
              <a:prstDash val="solid"/>
              <a:round/>
            </a:ln>
          </a:insideH>
          <a:insideV>
            <a:ln w="12700" cap="flat">
              <a:solidFill>
                <a:srgbClr val="01426A"/>
              </a:solidFill>
              <a:prstDash val="solid"/>
              <a:round/>
            </a:ln>
          </a:insideV>
        </a:tcBdr>
        <a:fill>
          <a:solidFill>
            <a:srgbClr val="01426A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1426A"/>
      </a:tcTxStyle>
      <a:tcStyle>
        <a:tcBdr>
          <a:left>
            <a:ln w="12700" cap="flat">
              <a:solidFill>
                <a:srgbClr val="01426A"/>
              </a:solidFill>
              <a:prstDash val="solid"/>
              <a:round/>
            </a:ln>
          </a:left>
          <a:right>
            <a:ln w="12700" cap="flat">
              <a:solidFill>
                <a:srgbClr val="01426A"/>
              </a:solidFill>
              <a:prstDash val="solid"/>
              <a:round/>
            </a:ln>
          </a:right>
          <a:top>
            <a:ln w="12700" cap="flat">
              <a:solidFill>
                <a:srgbClr val="01426A"/>
              </a:solidFill>
              <a:prstDash val="solid"/>
              <a:round/>
            </a:ln>
          </a:top>
          <a:bottom>
            <a:ln w="12700" cap="flat">
              <a:solidFill>
                <a:srgbClr val="01426A"/>
              </a:solidFill>
              <a:prstDash val="solid"/>
              <a:round/>
            </a:ln>
          </a:bottom>
          <a:insideH>
            <a:ln w="12700" cap="flat">
              <a:solidFill>
                <a:srgbClr val="01426A"/>
              </a:solidFill>
              <a:prstDash val="solid"/>
              <a:round/>
            </a:ln>
          </a:insideH>
          <a:insideV>
            <a:ln w="12700" cap="flat">
              <a:solidFill>
                <a:srgbClr val="01426A"/>
              </a:solidFill>
              <a:prstDash val="solid"/>
              <a:round/>
            </a:ln>
          </a:insideV>
        </a:tcBdr>
        <a:fill>
          <a:solidFill>
            <a:srgbClr val="01426A">
              <a:alpha val="20000"/>
            </a:srgbClr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1426A"/>
      </a:tcTxStyle>
      <a:tcStyle>
        <a:tcBdr>
          <a:left>
            <a:ln w="12700" cap="flat">
              <a:solidFill>
                <a:srgbClr val="01426A"/>
              </a:solidFill>
              <a:prstDash val="solid"/>
              <a:round/>
            </a:ln>
          </a:left>
          <a:right>
            <a:ln w="12700" cap="flat">
              <a:solidFill>
                <a:srgbClr val="01426A"/>
              </a:solidFill>
              <a:prstDash val="solid"/>
              <a:round/>
            </a:ln>
          </a:right>
          <a:top>
            <a:ln w="50800" cap="flat">
              <a:solidFill>
                <a:srgbClr val="01426A"/>
              </a:solidFill>
              <a:prstDash val="solid"/>
              <a:round/>
            </a:ln>
          </a:top>
          <a:bottom>
            <a:ln w="12700" cap="flat">
              <a:solidFill>
                <a:srgbClr val="01426A"/>
              </a:solidFill>
              <a:prstDash val="solid"/>
              <a:round/>
            </a:ln>
          </a:bottom>
          <a:insideH>
            <a:ln w="12700" cap="flat">
              <a:solidFill>
                <a:srgbClr val="01426A"/>
              </a:solidFill>
              <a:prstDash val="solid"/>
              <a:round/>
            </a:ln>
          </a:insideH>
          <a:insideV>
            <a:ln w="12700" cap="flat">
              <a:solidFill>
                <a:srgbClr val="01426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01426A"/>
      </a:tcTxStyle>
      <a:tcStyle>
        <a:tcBdr>
          <a:left>
            <a:ln w="12700" cap="flat">
              <a:solidFill>
                <a:srgbClr val="01426A"/>
              </a:solidFill>
              <a:prstDash val="solid"/>
              <a:round/>
            </a:ln>
          </a:left>
          <a:right>
            <a:ln w="12700" cap="flat">
              <a:solidFill>
                <a:srgbClr val="01426A"/>
              </a:solidFill>
              <a:prstDash val="solid"/>
              <a:round/>
            </a:ln>
          </a:right>
          <a:top>
            <a:ln w="12700" cap="flat">
              <a:solidFill>
                <a:srgbClr val="01426A"/>
              </a:solidFill>
              <a:prstDash val="solid"/>
              <a:round/>
            </a:ln>
          </a:top>
          <a:bottom>
            <a:ln w="25400" cap="flat">
              <a:solidFill>
                <a:srgbClr val="01426A"/>
              </a:solidFill>
              <a:prstDash val="solid"/>
              <a:round/>
            </a:ln>
          </a:bottom>
          <a:insideH>
            <a:ln w="12700" cap="flat">
              <a:solidFill>
                <a:srgbClr val="01426A"/>
              </a:solidFill>
              <a:prstDash val="solid"/>
              <a:round/>
            </a:ln>
          </a:insideH>
          <a:insideV>
            <a:ln w="12700" cap="flat">
              <a:solidFill>
                <a:srgbClr val="01426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5045" autoAdjust="0"/>
  </p:normalViewPr>
  <p:slideViewPr>
    <p:cSldViewPr snapToGrid="0">
      <p:cViewPr varScale="1">
        <p:scale>
          <a:sx n="57" d="100"/>
          <a:sy n="57" d="100"/>
        </p:scale>
        <p:origin x="5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-2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body" sz="quarter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535609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</a:t>
            </a:r>
          </a:p>
          <a:p>
            <a:r>
              <a:rPr lang="en-US" dirty="0"/>
              <a:t>DPHHS Medicaid Enrollment Dashboard - https://dphhs.mt.gov/interactivedashboards/medicaidenrollmentdashboard</a:t>
            </a:r>
          </a:p>
          <a:p>
            <a:r>
              <a:rPr lang="en-US" dirty="0"/>
              <a:t>DPHHS Medicaid Health Metrics Dashboard - https://dphhs.mt.gov/interactivedashboards/medicaidhealthmetrics</a:t>
            </a:r>
          </a:p>
          <a:p>
            <a:r>
              <a:rPr lang="en-US" dirty="0"/>
              <a:t>County pop- https://dataportal.mt.gov/t/DOC/views/CEIC_PEP_POPULATION_SUMMARY_SFE/Population?%3Aorigin=card_share_link&amp;%3Aembed=y</a:t>
            </a:r>
          </a:p>
          <a:p>
            <a:endParaRPr lang="en-US" dirty="0"/>
          </a:p>
          <a:p>
            <a:r>
              <a:rPr lang="en-US" dirty="0"/>
              <a:t>Source for “Major Source:” </a:t>
            </a:r>
          </a:p>
          <a:p>
            <a:r>
              <a:rPr lang="en-US" dirty="0"/>
              <a:t>Economic Effects of Med Exp in MT, MT Healthcare Foundation, 2023, </a:t>
            </a:r>
            <a:r>
              <a:rPr lang="en-US" dirty="0" err="1"/>
              <a:t>pgs</a:t>
            </a:r>
            <a:r>
              <a:rPr lang="en-US" dirty="0"/>
              <a:t> 16-17 -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“Supports Key Industries:”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University of MT BBER/US Bureau of Labor Statistics- https://bber.umt.edu/data/E_CtyDetail.asp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Econ Effects of Med Exp in MT/MHF, 2023, </a:t>
            </a:r>
            <a:r>
              <a:rPr lang="en-US" dirty="0" err="1"/>
              <a:t>pg</a:t>
            </a:r>
            <a:r>
              <a:rPr lang="en-US" dirty="0"/>
              <a:t> 19- https://mthcf.org/wp-content/uploads/Medicaid-Expansion_2023-Update_FINAL.pdf</a:t>
            </a:r>
          </a:p>
        </p:txBody>
      </p:sp>
    </p:spTree>
    <p:extLst>
      <p:ext uri="{BB962C8B-B14F-4D97-AF65-F5344CB8AC3E}">
        <p14:creationId xmlns:p14="http://schemas.microsoft.com/office/powerpoint/2010/main" val="417701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</a:t>
            </a:r>
          </a:p>
          <a:p>
            <a:r>
              <a:rPr lang="en-US" dirty="0"/>
              <a:t>DPHHS Medicaid Enrollment Dashboard - https://dphhs.mt.gov/interactivedashboards/medicaidenrollmentdashboard</a:t>
            </a:r>
          </a:p>
          <a:p>
            <a:r>
              <a:rPr lang="en-US" dirty="0"/>
              <a:t>DPHHS Medicaid Health Metrics Dashboard - https://dphhs.mt.gov/interactivedashboards/medicaidhealthmetrics</a:t>
            </a:r>
          </a:p>
          <a:p>
            <a:r>
              <a:rPr lang="en-US" dirty="0"/>
              <a:t>County pop- https://dataportal.mt.gov/t/DOC/views/CEIC_PEP_POPULATION_SUMMARY_SFE/Population?%3Aorigin=card_share_link&amp;%3Aembed=y</a:t>
            </a:r>
          </a:p>
          <a:p>
            <a:endParaRPr lang="en-US" dirty="0"/>
          </a:p>
          <a:p>
            <a:r>
              <a:rPr lang="en-US" dirty="0"/>
              <a:t>Source for “Major Source:” </a:t>
            </a:r>
          </a:p>
          <a:p>
            <a:r>
              <a:rPr lang="en-US" dirty="0"/>
              <a:t>Economic Effects of Med Exp in MT, MT Healthcare Foundation, 2023, </a:t>
            </a:r>
            <a:r>
              <a:rPr lang="en-US" dirty="0" err="1"/>
              <a:t>pgs</a:t>
            </a:r>
            <a:r>
              <a:rPr lang="en-US" dirty="0"/>
              <a:t> 16-17 -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“Supports Key Industries:”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University of MT BBER/US Bureau of Labor Statistics- https://bber.umt.edu/data/E_CtyDetail.asp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Econ Effects of Med Exp in MT/MHF, 2023, </a:t>
            </a:r>
            <a:r>
              <a:rPr lang="en-US" dirty="0" err="1"/>
              <a:t>pg</a:t>
            </a:r>
            <a:r>
              <a:rPr lang="en-US" dirty="0"/>
              <a:t> 19- https://mthcf.org/wp-content/uploads/Medicaid-Expansion_2023-Update_FINAL.pdf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137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DPHHS Medicaid Enrollment Dashboard, DPHHS Medicaid Health Metrics Dashboard, Source for “Major Source:” Economic Effects of Med Exp in MT, MT Healthcare Foundation, 2023</a:t>
            </a:r>
          </a:p>
          <a:p>
            <a:r>
              <a:rPr lang="en-US" dirty="0"/>
              <a:t>Source for “Supports Key Industries:” University of MT BBER/US Bureau of Labor Statistics, Econ Effects of Med Exp in MT/MHF, 2023</a:t>
            </a:r>
          </a:p>
        </p:txBody>
      </p:sp>
    </p:spTree>
    <p:extLst>
      <p:ext uri="{BB962C8B-B14F-4D97-AF65-F5344CB8AC3E}">
        <p14:creationId xmlns:p14="http://schemas.microsoft.com/office/powerpoint/2010/main" val="979643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</a:t>
            </a:r>
          </a:p>
          <a:p>
            <a:r>
              <a:rPr lang="en-US" dirty="0"/>
              <a:t>DPHHS Medicaid Enrollment Dashboard - https://dphhs.mt.gov/interactivedashboards/medicaidenrollmentdashboard</a:t>
            </a:r>
          </a:p>
          <a:p>
            <a:r>
              <a:rPr lang="en-US" dirty="0"/>
              <a:t>DPHHS Medicaid Health Metrics Dashboard - https://dphhs.mt.gov/interactivedashboards/medicaidhealthmetrics</a:t>
            </a:r>
          </a:p>
          <a:p>
            <a:r>
              <a:rPr lang="en-US" dirty="0"/>
              <a:t>County pop- https://dataportal.mt.gov/t/DOC/views/CEIC_PEP_POPULATION_SUMMARY_SFE/Population?%3Aorigin=card_share_link&amp;%3Aembed=y</a:t>
            </a:r>
          </a:p>
          <a:p>
            <a:endParaRPr lang="en-US" dirty="0"/>
          </a:p>
          <a:p>
            <a:r>
              <a:rPr lang="en-US" dirty="0"/>
              <a:t>Source for “Major Source:” </a:t>
            </a:r>
          </a:p>
          <a:p>
            <a:r>
              <a:rPr lang="en-US" dirty="0"/>
              <a:t>Economic Effects of Med Exp in MT, MT Healthcare Foundation, 2023, </a:t>
            </a:r>
            <a:r>
              <a:rPr lang="en-US" dirty="0" err="1"/>
              <a:t>pgs</a:t>
            </a:r>
            <a:r>
              <a:rPr lang="en-US" dirty="0"/>
              <a:t> 16-17 -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“Supports Key Industries:”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University of MT BBER/US Bureau of Labor Statistics- https://bber.umt.edu/data/E_CtyDetail.asp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Econ Effects of Med Exp in MT/MHF, 2023, </a:t>
            </a:r>
            <a:r>
              <a:rPr lang="en-US" dirty="0" err="1"/>
              <a:t>pg</a:t>
            </a:r>
            <a:r>
              <a:rPr lang="en-US" dirty="0"/>
              <a:t> 19- https://mthcf.org/wp-content/uploads/Medicaid-Expansion_2023-Update_FINAL.pdf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7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</a:t>
            </a:r>
          </a:p>
          <a:p>
            <a:r>
              <a:rPr lang="en-US" dirty="0"/>
              <a:t>DPHHS Medicaid Enrollment Dashboard - https://dphhs.mt.gov/interactivedashboards/medicaidenrollmentdashboard</a:t>
            </a:r>
          </a:p>
          <a:p>
            <a:r>
              <a:rPr lang="en-US" dirty="0"/>
              <a:t>DPHHS Medicaid Health Metrics Dashboard - https://dphhs.mt.gov/interactivedashboards/medicaidhealthmetrics</a:t>
            </a:r>
          </a:p>
          <a:p>
            <a:r>
              <a:rPr lang="en-US" dirty="0"/>
              <a:t>County pop- https://dataportal.mt.gov/t/DOC/views/CEIC_PEP_POPULATION_SUMMARY_SFE/Population?%3Aorigin=card_share_link&amp;%3Aembed=y</a:t>
            </a:r>
          </a:p>
          <a:p>
            <a:endParaRPr lang="en-US" dirty="0"/>
          </a:p>
          <a:p>
            <a:r>
              <a:rPr lang="en-US" dirty="0"/>
              <a:t>Source for “Major Source:” </a:t>
            </a:r>
          </a:p>
          <a:p>
            <a:r>
              <a:rPr lang="en-US" dirty="0"/>
              <a:t>Economic Effects of Med Exp in MT, MT Healthcare Foundation, 2023, </a:t>
            </a:r>
            <a:r>
              <a:rPr lang="en-US" dirty="0" err="1"/>
              <a:t>pgs</a:t>
            </a:r>
            <a:r>
              <a:rPr lang="en-US" dirty="0"/>
              <a:t> 16-17 -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“Supports Key Industries:”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University of MT BBER/US Bureau of Labor Statistics- https://bber.umt.edu/data/E_CtyDetail.asp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Econ Effects of Med Exp in MT/MHF, 2023, </a:t>
            </a:r>
            <a:r>
              <a:rPr lang="en-US" dirty="0" err="1"/>
              <a:t>pg</a:t>
            </a:r>
            <a:r>
              <a:rPr lang="en-US" dirty="0"/>
              <a:t> 19- https://mthcf.org/wp-content/uploads/Medicaid-Expansion_2023-Update_FINAL.pdf</a:t>
            </a:r>
          </a:p>
        </p:txBody>
      </p:sp>
    </p:spTree>
    <p:extLst>
      <p:ext uri="{BB962C8B-B14F-4D97-AF65-F5344CB8AC3E}">
        <p14:creationId xmlns:p14="http://schemas.microsoft.com/office/powerpoint/2010/main" val="4177018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</a:t>
            </a:r>
          </a:p>
          <a:p>
            <a:r>
              <a:rPr lang="en-US" dirty="0"/>
              <a:t>DPHHS Medicaid Enrollment Dashboard - https://dphhs.mt.gov/interactivedashboards/medicaidenrollmentdashboard</a:t>
            </a:r>
          </a:p>
          <a:p>
            <a:r>
              <a:rPr lang="en-US" dirty="0"/>
              <a:t>DPHHS Medicaid Health Metrics Dashboard - https://dphhs.mt.gov/interactivedashboards/medicaidhealthmetrics</a:t>
            </a:r>
          </a:p>
          <a:p>
            <a:r>
              <a:rPr lang="en-US" dirty="0"/>
              <a:t>County pop- https://dataportal.mt.gov/t/DOC/views/CEIC_PEP_POPULATION_SUMMARY_SFE/Population?%3Aorigin=card_share_link&amp;%3Aembed=y</a:t>
            </a:r>
          </a:p>
          <a:p>
            <a:endParaRPr lang="en-US" dirty="0"/>
          </a:p>
          <a:p>
            <a:r>
              <a:rPr lang="en-US" dirty="0"/>
              <a:t>Source for “Major Source:” </a:t>
            </a:r>
          </a:p>
          <a:p>
            <a:r>
              <a:rPr lang="en-US" dirty="0"/>
              <a:t>Economic Effects of Med Exp in MT, MT Healthcare Foundation, 2023, </a:t>
            </a:r>
            <a:r>
              <a:rPr lang="en-US" dirty="0" err="1"/>
              <a:t>pgs</a:t>
            </a:r>
            <a:r>
              <a:rPr lang="en-US" dirty="0"/>
              <a:t> 16-17 -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“Supports Key Industries:”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University of MT BBER/US Bureau of Labor Statistics- https://bber.umt.edu/data/E_CtyDetail.asp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Econ Effects of Med Exp in MT/MHF, 2023, </a:t>
            </a:r>
            <a:r>
              <a:rPr lang="en-US" dirty="0" err="1"/>
              <a:t>pg</a:t>
            </a:r>
            <a:r>
              <a:rPr lang="en-US" dirty="0"/>
              <a:t> 19- https://mthcf.org/wp-content/uploads/Medicaid-Expansion_2023-Update_FINAL.pdf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6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</a:t>
            </a:r>
          </a:p>
          <a:p>
            <a:r>
              <a:rPr lang="en-US" dirty="0"/>
              <a:t>DPHHS Medicaid Enrollment Dashboard - https://dphhs.mt.gov/interactivedashboards/medicaidenrollmentdashboard</a:t>
            </a:r>
          </a:p>
          <a:p>
            <a:r>
              <a:rPr lang="en-US" dirty="0"/>
              <a:t>DPHHS Medicaid Health Metrics Dashboard - https://dphhs.mt.gov/interactivedashboards/medicaidhealthmetrics</a:t>
            </a:r>
          </a:p>
          <a:p>
            <a:r>
              <a:rPr lang="en-US" dirty="0"/>
              <a:t>County pop- https://dataportal.mt.gov/t/DOC/views/CEIC_PEP_POPULATION_SUMMARY_SFE/Population?%3Aorigin=card_share_link&amp;%3Aembed=y</a:t>
            </a:r>
          </a:p>
          <a:p>
            <a:endParaRPr lang="en-US" dirty="0"/>
          </a:p>
          <a:p>
            <a:r>
              <a:rPr lang="en-US" dirty="0"/>
              <a:t>Source for “Major Source:” </a:t>
            </a:r>
          </a:p>
          <a:p>
            <a:r>
              <a:rPr lang="en-US" dirty="0"/>
              <a:t>Economic Effects of Med Exp in MT, MT Healthcare Foundation, 2023, </a:t>
            </a:r>
            <a:r>
              <a:rPr lang="en-US" dirty="0" err="1"/>
              <a:t>pgs</a:t>
            </a:r>
            <a:r>
              <a:rPr lang="en-US" dirty="0"/>
              <a:t> 16-17 -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“Supports Key Industries:”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University of MT BBER/US Bureau of Labor Statistics- https://bber.umt.edu/data/E_CtyDetail.asp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Econ Effects of Med Exp in MT/MHF, 2023, </a:t>
            </a:r>
            <a:r>
              <a:rPr lang="en-US" dirty="0" err="1"/>
              <a:t>pg</a:t>
            </a:r>
            <a:r>
              <a:rPr lang="en-US" dirty="0"/>
              <a:t> 19- https://mthcf.org/wp-content/uploads/Medicaid-Expansion_2023-Update_FINAL.pdf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75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</a:t>
            </a:r>
          </a:p>
          <a:p>
            <a:r>
              <a:rPr lang="en-US" dirty="0"/>
              <a:t>DPHHS Medicaid Enrollment Dashboard - https://dphhs.mt.gov/interactivedashboards/medicaidenrollmentdashboard</a:t>
            </a:r>
          </a:p>
          <a:p>
            <a:r>
              <a:rPr lang="en-US" dirty="0"/>
              <a:t>DPHHS Medicaid Health Metrics Dashboard - https://dphhs.mt.gov/interactivedashboards/medicaidhealthmetrics</a:t>
            </a:r>
          </a:p>
          <a:p>
            <a:r>
              <a:rPr lang="en-US" dirty="0"/>
              <a:t>County pop- https://dataportal.mt.gov/t/DOC/views/CEIC_PEP_POPULATION_SUMMARY_SFE/Population?%3Aorigin=card_share_link&amp;%3Aembed=y</a:t>
            </a:r>
          </a:p>
          <a:p>
            <a:endParaRPr lang="en-US" dirty="0"/>
          </a:p>
          <a:p>
            <a:r>
              <a:rPr lang="en-US" dirty="0"/>
              <a:t>Source for “Major Source:” </a:t>
            </a:r>
          </a:p>
          <a:p>
            <a:r>
              <a:rPr lang="en-US" dirty="0"/>
              <a:t>Economic Effects of Med Exp in MT, MT Healthcare Foundation, 2023, </a:t>
            </a:r>
            <a:r>
              <a:rPr lang="en-US" dirty="0" err="1"/>
              <a:t>pgs</a:t>
            </a:r>
            <a:r>
              <a:rPr lang="en-US" dirty="0"/>
              <a:t> 16-17 -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“Supports Key Industries:”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University of MT BBER/US Bureau of Labor Statistics- https://bber.umt.edu/data/E_CtyDetail.asp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Econ Effects of Med Exp in MT/MHF, 2023, </a:t>
            </a:r>
            <a:r>
              <a:rPr lang="en-US" dirty="0" err="1"/>
              <a:t>pg</a:t>
            </a:r>
            <a:r>
              <a:rPr lang="en-US" dirty="0"/>
              <a:t> 19- https://mthcf.org/wp-content/uploads/Medicaid-Expansion_2023-Update_FINAL.pdf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567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</a:t>
            </a:r>
          </a:p>
          <a:p>
            <a:r>
              <a:rPr lang="en-US" dirty="0"/>
              <a:t>DPHHS Medicaid Enrollment Dashboard - https://dphhs.mt.gov/interactivedashboards/medicaidenrollmentdashboard</a:t>
            </a:r>
          </a:p>
          <a:p>
            <a:r>
              <a:rPr lang="en-US" dirty="0"/>
              <a:t>DPHHS Medicaid Health Metrics Dashboard - https://dphhs.mt.gov/interactivedashboards/medicaidhealthmetrics</a:t>
            </a:r>
          </a:p>
          <a:p>
            <a:r>
              <a:rPr lang="en-US" dirty="0"/>
              <a:t>County pop- https://dataportal.mt.gov/t/DOC/views/CEIC_PEP_POPULATION_SUMMARY_SFE/Population?%3Aorigin=card_share_link&amp;%3Aembed=y</a:t>
            </a:r>
          </a:p>
          <a:p>
            <a:endParaRPr lang="en-US" dirty="0"/>
          </a:p>
          <a:p>
            <a:r>
              <a:rPr lang="en-US" dirty="0"/>
              <a:t>Source for “Major Source:” </a:t>
            </a:r>
          </a:p>
          <a:p>
            <a:r>
              <a:rPr lang="en-US" dirty="0"/>
              <a:t>Economic Effects of Med Exp in MT, MT Healthcare Foundation, 2023, </a:t>
            </a:r>
            <a:r>
              <a:rPr lang="en-US" dirty="0" err="1"/>
              <a:t>pgs</a:t>
            </a:r>
            <a:r>
              <a:rPr lang="en-US" dirty="0"/>
              <a:t> 16-17 -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“Supports Key Industries:”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University of MT BBER/US Bureau of Labor Statistics- https://bber.umt.edu/data/E_CtyDetail.asp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Econ Effects of Med Exp in MT/MHF, 2023, </a:t>
            </a:r>
            <a:r>
              <a:rPr lang="en-US" dirty="0" err="1"/>
              <a:t>pg</a:t>
            </a:r>
            <a:r>
              <a:rPr lang="en-US" dirty="0"/>
              <a:t> 19- https://mthcf.org/wp-content/uploads/Medicaid-Expansion_2023-Update_FINAL.pdf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2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5" name="Shape 37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8717560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DPHHS Medicaid Enrollment Dashboard, DPHHS Medicaid Health Metrics Dashboard, Source for “Major Source:” Economic Effects of Med Exp in MT, MT Healthcare Foundation, 2023</a:t>
            </a:r>
          </a:p>
          <a:p>
            <a:r>
              <a:rPr lang="en-US" dirty="0"/>
              <a:t>Source for “Supports Key Industries:” University of MT BBER/US Bureau of Labor Statistics, Econ Effects of Med Exp in MT/MHF, 2023</a:t>
            </a:r>
          </a:p>
        </p:txBody>
      </p:sp>
    </p:spTree>
    <p:extLst>
      <p:ext uri="{BB962C8B-B14F-4D97-AF65-F5344CB8AC3E}">
        <p14:creationId xmlns:p14="http://schemas.microsoft.com/office/powerpoint/2010/main" val="64262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ROI calculated by taking total gain (healthcare services secured) – amount invested (state general fund), then dividing that by the general fund investment, then multiplying by 100. EX: 2.15B-82M = 2.068B. 2.068B/82M = 25.21. 25.21x82M gives us the 25:1 ROI. 25.21x100 gives us the 2,521% ROI. </a:t>
            </a:r>
          </a:p>
        </p:txBody>
      </p:sp>
    </p:spTree>
    <p:extLst>
      <p:ext uri="{BB962C8B-B14F-4D97-AF65-F5344CB8AC3E}">
        <p14:creationId xmlns:p14="http://schemas.microsoft.com/office/powerpoint/2010/main" val="325140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94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71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C4DF8C1-5D15-4444-9576-C297127E9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</a:t>
            </a:r>
          </a:p>
          <a:p>
            <a:r>
              <a:rPr lang="en-US" dirty="0"/>
              <a:t>DPHHS Medicaid Enrollment Dashboard - https://dphhs.mt.gov/interactivedashboards/medicaidenrollmentdashboard</a:t>
            </a:r>
          </a:p>
          <a:p>
            <a:r>
              <a:rPr lang="en-US" dirty="0"/>
              <a:t>DPHHS Medicaid Health Metrics Dashboard - https://dphhs.mt.gov/interactivedashboards/medicaidhealthmetrics</a:t>
            </a:r>
          </a:p>
          <a:p>
            <a:r>
              <a:rPr lang="en-US" dirty="0"/>
              <a:t>County pop- https://dataportal.mt.gov/t/DOC/views/CEIC_PEP_POPULATION_SUMMARY_SFE/Population?%3Aorigin=card_share_link&amp;%3Aembed=y</a:t>
            </a:r>
          </a:p>
          <a:p>
            <a:endParaRPr lang="en-US" dirty="0"/>
          </a:p>
          <a:p>
            <a:r>
              <a:rPr lang="en-US" dirty="0"/>
              <a:t>Source for “Supports Key Industries:”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University of MT BBER/US Bureau of Labor Statistics- https://bber.umt.edu/data/E_CtyDetail.asp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Econ Effects of Med Exp in MT/MHF, 2023, </a:t>
            </a:r>
            <a:r>
              <a:rPr lang="en-US" dirty="0" err="1"/>
              <a:t>pg</a:t>
            </a:r>
            <a:r>
              <a:rPr lang="en-US" dirty="0"/>
              <a:t> 19-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“Important Source:” </a:t>
            </a:r>
          </a:p>
          <a:p>
            <a:r>
              <a:rPr lang="en-US" dirty="0"/>
              <a:t>Economic Effects of Med Exp in MT, MT Healthcare Foundation, 2023, </a:t>
            </a:r>
            <a:r>
              <a:rPr lang="en-US" dirty="0" err="1"/>
              <a:t>pgs</a:t>
            </a:r>
            <a:r>
              <a:rPr lang="en-US" dirty="0"/>
              <a:t> 16-17 -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“Protects access:”</a:t>
            </a:r>
          </a:p>
          <a:p>
            <a:r>
              <a:rPr lang="en-US" dirty="0"/>
              <a:t>Request payment data from MHA. Contact Bob Olsen, Duane Preshinger, Katy Mack or Heather O’Hara. </a:t>
            </a:r>
          </a:p>
        </p:txBody>
      </p:sp>
    </p:spTree>
    <p:extLst>
      <p:ext uri="{BB962C8B-B14F-4D97-AF65-F5344CB8AC3E}">
        <p14:creationId xmlns:p14="http://schemas.microsoft.com/office/powerpoint/2010/main" val="2047972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2C4DF8C1-5D15-4444-9576-C297127E9D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</a:t>
            </a:r>
          </a:p>
          <a:p>
            <a:r>
              <a:rPr lang="en-US" dirty="0"/>
              <a:t>DPHHS Medicaid Enrollment Dashboard - https://dphhs.mt.gov/interactivedashboards/medicaidenrollmentdashboard</a:t>
            </a:r>
          </a:p>
          <a:p>
            <a:r>
              <a:rPr lang="en-US" dirty="0"/>
              <a:t>DPHHS Medicaid Health Metrics Dashboard - https://dphhs.mt.gov/interactivedashboards/medicaidhealthmetrics</a:t>
            </a:r>
          </a:p>
          <a:p>
            <a:r>
              <a:rPr lang="en-US" dirty="0"/>
              <a:t>County pop- https://dataportal.mt.gov/t/DOC/views/CEIC_PEP_POPULATION_SUMMARY_SFE/Population?%3Aorigin=card_share_link&amp;%3Aembed=y</a:t>
            </a:r>
          </a:p>
          <a:p>
            <a:endParaRPr lang="en-US" dirty="0"/>
          </a:p>
          <a:p>
            <a:r>
              <a:rPr lang="en-US" dirty="0"/>
              <a:t>Source for “Supports Key Industries:”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University of MT BBER/US Bureau of Labor Statistics- https://bber.umt.edu/data/E_CtyDetail.asp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Econ Effects of Med Exp in MT/MHF, 2023, </a:t>
            </a:r>
            <a:r>
              <a:rPr lang="en-US" dirty="0" err="1"/>
              <a:t>pg</a:t>
            </a:r>
            <a:r>
              <a:rPr lang="en-US" dirty="0"/>
              <a:t> 19-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“Important Source:” </a:t>
            </a:r>
          </a:p>
          <a:p>
            <a:r>
              <a:rPr lang="en-US" dirty="0"/>
              <a:t>Economic Effects of Med Exp in MT, MT Healthcare Foundation, 2023, </a:t>
            </a:r>
            <a:r>
              <a:rPr lang="en-US" dirty="0" err="1"/>
              <a:t>pgs</a:t>
            </a:r>
            <a:r>
              <a:rPr lang="en-US" dirty="0"/>
              <a:t> 16-17 -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“Protects access:”</a:t>
            </a:r>
          </a:p>
          <a:p>
            <a:r>
              <a:rPr lang="en-US" dirty="0"/>
              <a:t>Request payment data from MHA. Contact Bob Olsen, Duane Preshinger, Katy Mack or Heather O’Hara. </a:t>
            </a:r>
          </a:p>
        </p:txBody>
      </p:sp>
    </p:spTree>
    <p:extLst>
      <p:ext uri="{BB962C8B-B14F-4D97-AF65-F5344CB8AC3E}">
        <p14:creationId xmlns:p14="http://schemas.microsoft.com/office/powerpoint/2010/main" val="2047972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 for “Productive Workers:” </a:t>
            </a:r>
          </a:p>
          <a:p>
            <a:r>
              <a:rPr lang="en-US" dirty="0"/>
              <a:t>DPHHS Medicaid Enrollment Dashboard - https://dphhs.mt.gov/interactivedashboards/medicaidenrollmentdashboard</a:t>
            </a:r>
          </a:p>
          <a:p>
            <a:r>
              <a:rPr lang="en-US" dirty="0"/>
              <a:t>DPHHS Medicaid Health Metrics Dashboard - https://dphhs.mt.gov/interactivedashboards/medicaidhealthmetrics</a:t>
            </a:r>
          </a:p>
          <a:p>
            <a:r>
              <a:rPr lang="en-US" dirty="0"/>
              <a:t>County pop- https://dataportal.mt.gov/t/DOC/views/CEIC_PEP_POPULATION_SUMMARY_SFE/Population?%3Aorigin=card_share_link&amp;%3Aembed=y</a:t>
            </a:r>
          </a:p>
          <a:p>
            <a:endParaRPr lang="en-US" dirty="0"/>
          </a:p>
          <a:p>
            <a:r>
              <a:rPr lang="en-US" dirty="0"/>
              <a:t>Source for “Major Source:” </a:t>
            </a:r>
          </a:p>
          <a:p>
            <a:r>
              <a:rPr lang="en-US" dirty="0"/>
              <a:t>Economic Effects of Med Exp in MT, MT Healthcare Foundation, 2023, </a:t>
            </a:r>
            <a:r>
              <a:rPr lang="en-US" dirty="0" err="1"/>
              <a:t>pgs</a:t>
            </a:r>
            <a:r>
              <a:rPr lang="en-US" dirty="0"/>
              <a:t> 16-17 - https://mthcf.org/wp-content/uploads/Medicaid-Expansion_2023-Update_FINAL.pdf</a:t>
            </a:r>
          </a:p>
          <a:p>
            <a:endParaRPr lang="en-US" dirty="0"/>
          </a:p>
          <a:p>
            <a:r>
              <a:rPr lang="en-US" dirty="0"/>
              <a:t>Source for “Supports Key Industries:”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bullet: University of MT BBER/US Bureau of Labor Statistics- https://bber.umt.edu/data/E_CtyDetail.asp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bullet: Econ Effects of Med Exp in MT/MHF, 2023, </a:t>
            </a:r>
            <a:r>
              <a:rPr lang="en-US" dirty="0" err="1"/>
              <a:t>pg</a:t>
            </a:r>
            <a:r>
              <a:rPr lang="en-US" dirty="0"/>
              <a:t> 19- https://mthcf.org/wp-content/uploads/Medicaid-Expansion_2023-Update_FINAL.pdf</a:t>
            </a:r>
          </a:p>
        </p:txBody>
      </p:sp>
    </p:spTree>
    <p:extLst>
      <p:ext uri="{BB962C8B-B14F-4D97-AF65-F5344CB8AC3E}">
        <p14:creationId xmlns:p14="http://schemas.microsoft.com/office/powerpoint/2010/main" val="3138976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10DD6FC-35EB-4E65-9C99-EF254E7917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95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/>
          <p:nvPr/>
        </p:nvSpPr>
        <p:spPr>
          <a:xfrm>
            <a:off x="4763" y="0"/>
            <a:ext cx="12206872" cy="6857997"/>
          </a:xfrm>
          <a:prstGeom prst="rect">
            <a:avLst/>
          </a:prstGeom>
          <a:solidFill>
            <a:schemeClr val="accent1">
              <a:alpha val="75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" name="Freeform 6"/>
          <p:cNvSpPr/>
          <p:nvPr/>
        </p:nvSpPr>
        <p:spPr>
          <a:xfrm flipH="1">
            <a:off x="4763" y="474168"/>
            <a:ext cx="12206873" cy="7607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4522"/>
                </a:lnTo>
                <a:lnTo>
                  <a:pt x="13047" y="452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" name="Freeform 7"/>
          <p:cNvSpPr/>
          <p:nvPr/>
        </p:nvSpPr>
        <p:spPr>
          <a:xfrm flipH="1">
            <a:off x="4763" y="3173"/>
            <a:ext cx="12206873" cy="11774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10443"/>
                </a:ln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" name="Freeform 8"/>
          <p:cNvSpPr/>
          <p:nvPr/>
        </p:nvSpPr>
        <p:spPr>
          <a:xfrm flipH="1">
            <a:off x="4763" y="3174"/>
            <a:ext cx="12206873" cy="1138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Freeform 9"/>
          <p:cNvSpPr/>
          <p:nvPr/>
        </p:nvSpPr>
        <p:spPr>
          <a:xfrm flipH="1">
            <a:off x="2615558" y="5868572"/>
            <a:ext cx="9596078" cy="989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" name="Freeform 10"/>
          <p:cNvSpPr/>
          <p:nvPr/>
        </p:nvSpPr>
        <p:spPr>
          <a:xfrm flipH="1">
            <a:off x="4763" y="5231543"/>
            <a:ext cx="12206873" cy="1626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Freeform 11"/>
          <p:cNvSpPr/>
          <p:nvPr/>
        </p:nvSpPr>
        <p:spPr>
          <a:xfrm flipH="1">
            <a:off x="4763" y="6043076"/>
            <a:ext cx="12206873" cy="814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5337" y="126495"/>
            <a:ext cx="2139518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185" y="711200"/>
            <a:ext cx="4798644" cy="6258560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itle Text"/>
          <p:cNvSpPr txBox="1">
            <a:spLocks noGrp="1"/>
          </p:cNvSpPr>
          <p:nvPr>
            <p:ph type="title"/>
          </p:nvPr>
        </p:nvSpPr>
        <p:spPr>
          <a:xfrm>
            <a:off x="5676027" y="926001"/>
            <a:ext cx="5753973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sp>
        <p:nvSpPr>
          <p:cNvPr id="197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8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9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0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1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02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349500" y="1435100"/>
            <a:ext cx="2006600" cy="3632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203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632" y="5612324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2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3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4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5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053366" y="1788254"/>
            <a:ext cx="2677563" cy="353525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pic>
        <p:nvPicPr>
          <p:cNvPr id="21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559838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7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8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29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0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36966" y="2136340"/>
            <a:ext cx="4714711" cy="284524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2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pic>
        <p:nvPicPr>
          <p:cNvPr id="233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564656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2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3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4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5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4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1076325" y="1990725"/>
            <a:ext cx="5022850" cy="31607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7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pic>
        <p:nvPicPr>
          <p:cNvPr id="248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567131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7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8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9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0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6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78180" y="2670810"/>
            <a:ext cx="1600201" cy="1600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964179" y="2670810"/>
            <a:ext cx="1600201" cy="1600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250179" y="2670810"/>
            <a:ext cx="1600201" cy="1600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4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7536180" y="2670810"/>
            <a:ext cx="1600201" cy="1600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5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9822180" y="2670810"/>
            <a:ext cx="1600201" cy="1600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66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pic>
        <p:nvPicPr>
          <p:cNvPr id="267" name="Picture 17" descr="Picture 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564656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6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7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8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9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80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1426165" y="1800710"/>
            <a:ext cx="2160001" cy="2160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5019812" y="1823691"/>
            <a:ext cx="2160001" cy="216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651388" y="1823691"/>
            <a:ext cx="2160001" cy="216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3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pic>
        <p:nvPicPr>
          <p:cNvPr id="284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564656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3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4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5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6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80999" y="1660769"/>
            <a:ext cx="1872002" cy="18720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078220" y="1660769"/>
            <a:ext cx="1872001" cy="187200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9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pic>
        <p:nvPicPr>
          <p:cNvPr id="300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564656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09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0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1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2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3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871853" y="1747844"/>
            <a:ext cx="1872002" cy="18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4" name="Picture Placeholder 9"/>
          <p:cNvSpPr>
            <a:spLocks noGrp="1"/>
          </p:cNvSpPr>
          <p:nvPr>
            <p:ph type="pic" sz="quarter" idx="22"/>
          </p:nvPr>
        </p:nvSpPr>
        <p:spPr>
          <a:xfrm>
            <a:off x="871853" y="4100519"/>
            <a:ext cx="1872002" cy="18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5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6358254" y="1747844"/>
            <a:ext cx="1872001" cy="18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6" name="Picture Placeholder 9"/>
          <p:cNvSpPr>
            <a:spLocks noGrp="1"/>
          </p:cNvSpPr>
          <p:nvPr>
            <p:ph type="pic" sz="quarter" idx="24"/>
          </p:nvPr>
        </p:nvSpPr>
        <p:spPr>
          <a:xfrm>
            <a:off x="6358254" y="4100519"/>
            <a:ext cx="1872001" cy="1872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7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pic>
        <p:nvPicPr>
          <p:cNvPr id="318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564656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7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8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9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0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3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98952" y="2113494"/>
            <a:ext cx="1825458" cy="182546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2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pic>
        <p:nvPicPr>
          <p:cNvPr id="333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564656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Freeform 5"/>
          <p:cNvSpPr/>
          <p:nvPr/>
        </p:nvSpPr>
        <p:spPr>
          <a:xfrm>
            <a:off x="1587" y="6134100"/>
            <a:ext cx="11185526" cy="723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7" name="Freeform 6"/>
          <p:cNvSpPr/>
          <p:nvPr/>
        </p:nvSpPr>
        <p:spPr>
          <a:xfrm>
            <a:off x="1588" y="5676900"/>
            <a:ext cx="12206289" cy="118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17971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8" name="Freeform 7"/>
          <p:cNvSpPr/>
          <p:nvPr/>
        </p:nvSpPr>
        <p:spPr>
          <a:xfrm>
            <a:off x="1587" y="-768350"/>
            <a:ext cx="12206290" cy="154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1862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01426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59" name="Freeform 8"/>
          <p:cNvSpPr/>
          <p:nvPr/>
        </p:nvSpPr>
        <p:spPr>
          <a:xfrm>
            <a:off x="14288" y="-781050"/>
            <a:ext cx="12193589" cy="1214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0" name="Freeform 9"/>
          <p:cNvSpPr/>
          <p:nvPr/>
        </p:nvSpPr>
        <p:spPr>
          <a:xfrm>
            <a:off x="14288" y="-781050"/>
            <a:ext cx="12193589" cy="5984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1" name="Freeform 10"/>
          <p:cNvSpPr/>
          <p:nvPr/>
        </p:nvSpPr>
        <p:spPr>
          <a:xfrm>
            <a:off x="1588" y="6081712"/>
            <a:ext cx="12206289" cy="77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19524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62" name="Picture 12" descr="Picture 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5438" y="485765"/>
            <a:ext cx="2139518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5835" y="1217612"/>
            <a:ext cx="3671278" cy="549592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Freeform 5"/>
          <p:cNvSpPr/>
          <p:nvPr/>
        </p:nvSpPr>
        <p:spPr>
          <a:xfrm>
            <a:off x="1587" y="6134100"/>
            <a:ext cx="11185526" cy="723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0" name="Freeform 6"/>
          <p:cNvSpPr/>
          <p:nvPr/>
        </p:nvSpPr>
        <p:spPr>
          <a:xfrm>
            <a:off x="1588" y="5676900"/>
            <a:ext cx="12206289" cy="118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17971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1" name="Freeform 7"/>
          <p:cNvSpPr/>
          <p:nvPr/>
        </p:nvSpPr>
        <p:spPr>
          <a:xfrm>
            <a:off x="1587" y="15875"/>
            <a:ext cx="12206290" cy="154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1862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01426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2" name="Freeform 8"/>
          <p:cNvSpPr/>
          <p:nvPr/>
        </p:nvSpPr>
        <p:spPr>
          <a:xfrm>
            <a:off x="14288" y="3174"/>
            <a:ext cx="12193589" cy="1214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3" name="Freeform 9"/>
          <p:cNvSpPr/>
          <p:nvPr/>
        </p:nvSpPr>
        <p:spPr>
          <a:xfrm>
            <a:off x="14288" y="3174"/>
            <a:ext cx="12193589" cy="598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4" name="Freeform 10"/>
          <p:cNvSpPr/>
          <p:nvPr/>
        </p:nvSpPr>
        <p:spPr>
          <a:xfrm>
            <a:off x="1588" y="6081712"/>
            <a:ext cx="12206289" cy="77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19524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6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453" y="5329227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4917" y="799636"/>
            <a:ext cx="4368909" cy="5459843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Freeform 5"/>
          <p:cNvSpPr/>
          <p:nvPr/>
        </p:nvSpPr>
        <p:spPr>
          <a:xfrm>
            <a:off x="1587" y="6134100"/>
            <a:ext cx="11185526" cy="723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6" name="Freeform 6"/>
          <p:cNvSpPr/>
          <p:nvPr/>
        </p:nvSpPr>
        <p:spPr>
          <a:xfrm>
            <a:off x="1588" y="5676900"/>
            <a:ext cx="12206289" cy="1181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17971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" name="Freeform 7"/>
          <p:cNvSpPr/>
          <p:nvPr/>
        </p:nvSpPr>
        <p:spPr>
          <a:xfrm>
            <a:off x="1587" y="15875"/>
            <a:ext cx="12206290" cy="154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11862"/>
                </a:lnTo>
                <a:lnTo>
                  <a:pt x="0" y="0"/>
                </a:lnTo>
                <a:lnTo>
                  <a:pt x="0" y="21600"/>
                </a:lnTo>
                <a:close/>
              </a:path>
            </a:pathLst>
          </a:custGeom>
          <a:solidFill>
            <a:srgbClr val="01426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8" name="Freeform 8"/>
          <p:cNvSpPr/>
          <p:nvPr/>
        </p:nvSpPr>
        <p:spPr>
          <a:xfrm>
            <a:off x="14288" y="3174"/>
            <a:ext cx="12193589" cy="1214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9" name="Freeform 9"/>
          <p:cNvSpPr/>
          <p:nvPr/>
        </p:nvSpPr>
        <p:spPr>
          <a:xfrm>
            <a:off x="14288" y="3174"/>
            <a:ext cx="12193589" cy="598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0" name="Freeform 10"/>
          <p:cNvSpPr/>
          <p:nvPr/>
        </p:nvSpPr>
        <p:spPr>
          <a:xfrm>
            <a:off x="1588" y="6081712"/>
            <a:ext cx="12206289" cy="776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19524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pic>
        <p:nvPicPr>
          <p:cNvPr id="8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453" y="5329227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1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2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1426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pic>
        <p:nvPicPr>
          <p:cNvPr id="96" name="Picture 11" descr="Picture 1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480148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0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1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2" name="Picture Placeholder 3"/>
          <p:cNvSpPr>
            <a:spLocks noGrp="1"/>
          </p:cNvSpPr>
          <p:nvPr>
            <p:ph type="pic" idx="21"/>
          </p:nvPr>
        </p:nvSpPr>
        <p:spPr>
          <a:xfrm>
            <a:off x="0" y="17779"/>
            <a:ext cx="12192000" cy="348935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2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516989"/>
            <a:ext cx="2139516" cy="69534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2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4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44615" y="2990078"/>
            <a:ext cx="2608264" cy="26082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1948339" y="1570276"/>
            <a:ext cx="2608264" cy="26082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352063" y="2990078"/>
            <a:ext cx="2608264" cy="26082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755788" y="1570276"/>
            <a:ext cx="2608263" cy="26082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0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59512" y="2990078"/>
            <a:ext cx="2608263" cy="26082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563236" y="1575106"/>
            <a:ext cx="2608263" cy="26082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2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966959" y="2994909"/>
            <a:ext cx="2608263" cy="260826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pic>
        <p:nvPicPr>
          <p:cNvPr id="144" name="Picture 19" descr="Picture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537756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3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4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5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6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73733" y="1536347"/>
            <a:ext cx="5705505" cy="216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07237" y="3815345"/>
            <a:ext cx="2772001" cy="2160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Picture Placeholder 3"/>
          <p:cNvSpPr>
            <a:spLocks noGrp="1"/>
          </p:cNvSpPr>
          <p:nvPr>
            <p:ph type="pic" sz="half" idx="23"/>
          </p:nvPr>
        </p:nvSpPr>
        <p:spPr>
          <a:xfrm>
            <a:off x="363638" y="1536347"/>
            <a:ext cx="4691796" cy="443899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5173733" y="3815345"/>
            <a:ext cx="2772001" cy="2160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pic>
        <p:nvPicPr>
          <p:cNvPr id="162" name="Picture 16" descr="Picture 1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612324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Freeform 11"/>
          <p:cNvSpPr/>
          <p:nvPr/>
        </p:nvSpPr>
        <p:spPr>
          <a:xfrm>
            <a:off x="-6351" y="6355334"/>
            <a:ext cx="4796999" cy="5026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1" name="Freeform 12"/>
          <p:cNvSpPr/>
          <p:nvPr/>
        </p:nvSpPr>
        <p:spPr>
          <a:xfrm>
            <a:off x="-6351" y="6032500"/>
            <a:ext cx="12217829" cy="825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2" name="Freeform 13"/>
          <p:cNvSpPr/>
          <p:nvPr/>
        </p:nvSpPr>
        <p:spPr>
          <a:xfrm>
            <a:off x="-6351" y="6260000"/>
            <a:ext cx="12217829" cy="598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3" name="Freeform 8"/>
          <p:cNvSpPr/>
          <p:nvPr/>
        </p:nvSpPr>
        <p:spPr>
          <a:xfrm flipH="1">
            <a:off x="1587" y="-22225"/>
            <a:ext cx="12193590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300" y="0"/>
                </a:moveTo>
                <a:lnTo>
                  <a:pt x="0" y="1553"/>
                </a:lnTo>
                <a:lnTo>
                  <a:pt x="0" y="4489"/>
                </a:lnTo>
                <a:lnTo>
                  <a:pt x="21600" y="21600"/>
                </a:lnTo>
                <a:lnTo>
                  <a:pt x="21600" y="0"/>
                </a:lnTo>
                <a:lnTo>
                  <a:pt x="12300" y="0"/>
                </a:lnTo>
                <a:close/>
              </a:path>
            </a:pathLst>
          </a:custGeom>
          <a:solidFill>
            <a:srgbClr val="01324F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4" name="Freeform 9"/>
          <p:cNvSpPr/>
          <p:nvPr/>
        </p:nvSpPr>
        <p:spPr>
          <a:xfrm>
            <a:off x="1588" y="-22226"/>
            <a:ext cx="12193589" cy="254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4641"/>
                </a:lnTo>
                <a:lnTo>
                  <a:pt x="216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1000">
                <a:schemeClr val="accent1"/>
              </a:gs>
              <a:gs pos="100000">
                <a:srgbClr val="3B5868"/>
              </a:gs>
            </a:gsLst>
          </a:gra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300" y="1912267"/>
            <a:ext cx="3429000" cy="2197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152900" y="1912267"/>
            <a:ext cx="3429000" cy="2197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7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810500" y="1912267"/>
            <a:ext cx="3429000" cy="21971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8" name="Title Text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89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r>
              <a:t>Title Text</a:t>
            </a:r>
          </a:p>
        </p:txBody>
      </p:sp>
      <p:pic>
        <p:nvPicPr>
          <p:cNvPr id="179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2632" y="5564656"/>
            <a:ext cx="2139516" cy="69534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icture Placeholder 6"/>
          <p:cNvSpPr>
            <a:spLocks noGrp="1"/>
          </p:cNvSpPr>
          <p:nvPr>
            <p:ph type="pic" idx="21"/>
          </p:nvPr>
        </p:nvSpPr>
        <p:spPr>
          <a:xfrm>
            <a:off x="-1" y="0"/>
            <a:ext cx="5902962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91A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2" r:id="rId1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1426A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1426A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1426A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1426A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1426A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1426A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1426A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1426A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1426A"/>
          </a:solidFill>
          <a:uFillTx/>
          <a:latin typeface="Avenir Next Regular"/>
          <a:ea typeface="Avenir Next Regular"/>
          <a:cs typeface="Avenir Next Regular"/>
          <a:sym typeface="Avenir Next Regula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1426A"/>
          </a:solidFill>
          <a:uFillTx/>
          <a:latin typeface="Avenir Next Ultra Light"/>
          <a:ea typeface="Avenir Next Ultra Light"/>
          <a:cs typeface="Avenir Next Ultra Light"/>
          <a:sym typeface="Avenir Next Ultra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1426A"/>
          </a:solidFill>
          <a:uFillTx/>
          <a:latin typeface="Avenir Next Ultra Light"/>
          <a:ea typeface="Avenir Next Ultra Light"/>
          <a:cs typeface="Avenir Next Ultra Light"/>
          <a:sym typeface="Avenir Next Ultra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1426A"/>
          </a:solidFill>
          <a:uFillTx/>
          <a:latin typeface="Avenir Next Ultra Light"/>
          <a:ea typeface="Avenir Next Ultra Light"/>
          <a:cs typeface="Avenir Next Ultra Light"/>
          <a:sym typeface="Avenir Next Ultra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1426A"/>
          </a:solidFill>
          <a:uFillTx/>
          <a:latin typeface="Avenir Next Ultra Light"/>
          <a:ea typeface="Avenir Next Ultra Light"/>
          <a:cs typeface="Avenir Next Ultra Light"/>
          <a:sym typeface="Avenir Next Ultra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1426A"/>
          </a:solidFill>
          <a:uFillTx/>
          <a:latin typeface="Avenir Next Ultra Light"/>
          <a:ea typeface="Avenir Next Ultra Light"/>
          <a:cs typeface="Avenir Next Ultra Light"/>
          <a:sym typeface="Avenir Next Ultra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1426A"/>
          </a:solidFill>
          <a:uFillTx/>
          <a:latin typeface="Avenir Next Ultra Light"/>
          <a:ea typeface="Avenir Next Ultra Light"/>
          <a:cs typeface="Avenir Next Ultra Light"/>
          <a:sym typeface="Avenir Next Ultra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1426A"/>
          </a:solidFill>
          <a:uFillTx/>
          <a:latin typeface="Avenir Next Ultra Light"/>
          <a:ea typeface="Avenir Next Ultra Light"/>
          <a:cs typeface="Avenir Next Ultra Light"/>
          <a:sym typeface="Avenir Next Ultra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1426A"/>
          </a:solidFill>
          <a:uFillTx/>
          <a:latin typeface="Avenir Next Ultra Light"/>
          <a:ea typeface="Avenir Next Ultra Light"/>
          <a:cs typeface="Avenir Next Ultra Light"/>
          <a:sym typeface="Avenir Next Ultra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1426A"/>
          </a:solidFill>
          <a:uFillTx/>
          <a:latin typeface="Avenir Next Ultra Light"/>
          <a:ea typeface="Avenir Next Ultra Light"/>
          <a:cs typeface="Avenir Next Ultra Light"/>
          <a:sym typeface="Avenir Next Ultra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Ultra Ligh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Ultra Ligh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Ultra Ligh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Ultra Ligh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Ultra Ligh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Ultra Ligh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Ultra Ligh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Ultra Ligh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Ultr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ob.olsen@mtha.org" TargetMode="Externa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phhs.mt.gov/healthcare/apply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Rectangle 15"/>
          <p:cNvSpPr txBox="1"/>
          <p:nvPr/>
        </p:nvSpPr>
        <p:spPr>
          <a:xfrm>
            <a:off x="1923143" y="3782944"/>
            <a:ext cx="8345714" cy="67710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endParaRPr dirty="0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812204FC-295D-4350-A000-FA53B12094E5}"/>
              </a:ext>
            </a:extLst>
          </p:cNvPr>
          <p:cNvSpPr txBox="1"/>
          <p:nvPr/>
        </p:nvSpPr>
        <p:spPr>
          <a:xfrm>
            <a:off x="809245" y="2598008"/>
            <a:ext cx="10875823" cy="1661993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64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pPr algn="l"/>
            <a:r>
              <a:rPr lang="en-US" sz="5400" dirty="0">
                <a:latin typeface="Avenir Next LT Pro" panose="020B0504020202020204" pitchFamily="34" charset="0"/>
              </a:rPr>
              <a:t>Medicaid Expansion &amp;</a:t>
            </a:r>
            <a:endParaRPr lang="en-US" sz="3600" dirty="0">
              <a:latin typeface="Avenir Next LT Pro" panose="020B0504020202020204" pitchFamily="34" charset="0"/>
            </a:endParaRPr>
          </a:p>
          <a:p>
            <a:pPr algn="l"/>
            <a:r>
              <a:rPr lang="en-US" sz="5400" dirty="0">
                <a:latin typeface="Avenir Heavy" panose="020B0703020203020204" pitchFamily="34" charset="0"/>
              </a:rPr>
              <a:t>the Business Community</a:t>
            </a:r>
            <a:endParaRPr sz="5400" dirty="0">
              <a:latin typeface="Avenir Heavy" panose="020B07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6149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Sample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113998"/>
            <a:ext cx="11248725" cy="6509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Sample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</a:t>
            </a:r>
            <a:r>
              <a:rPr lang="en-US" sz="1600" dirty="0">
                <a:highlight>
                  <a:srgbClr val="FFFF00"/>
                </a:highlight>
              </a:rPr>
              <a:t>1,646 </a:t>
            </a:r>
            <a:r>
              <a:rPr lang="en-US" sz="1600" dirty="0"/>
              <a:t>adults (ages 19-64) in </a:t>
            </a:r>
            <a:r>
              <a:rPr lang="en-US" sz="1600" dirty="0">
                <a:highlight>
                  <a:srgbClr val="FFFF00"/>
                </a:highlight>
              </a:rPr>
              <a:t>Sample</a:t>
            </a:r>
            <a:r>
              <a:rPr lang="en-US" sz="1600" dirty="0"/>
              <a:t> County (as of </a:t>
            </a:r>
            <a:r>
              <a:rPr lang="en-US" sz="1600" dirty="0">
                <a:highlight>
                  <a:srgbClr val="FFFF00"/>
                </a:highlight>
              </a:rPr>
              <a:t>10/2023</a:t>
            </a:r>
            <a:r>
              <a:rPr lang="en-US" sz="1600" dirty="0"/>
              <a:t>), approx. </a:t>
            </a:r>
            <a:r>
              <a:rPr lang="en-US" sz="1600" dirty="0">
                <a:highlight>
                  <a:srgbClr val="FFFF00"/>
                </a:highlight>
              </a:rPr>
              <a:t>15.2% </a:t>
            </a:r>
            <a:r>
              <a:rPr lang="en-US" sz="1600" dirty="0"/>
              <a:t>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</a:t>
            </a:r>
            <a:r>
              <a:rPr lang="en-US" sz="1600" dirty="0">
                <a:highlight>
                  <a:srgbClr val="FFFF00"/>
                </a:highlight>
              </a:rPr>
              <a:t>Dec. 2022 – Dec. 2023</a:t>
            </a:r>
            <a:r>
              <a:rPr lang="en-US" sz="1600" dirty="0"/>
              <a:t>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</a:t>
            </a:r>
            <a:r>
              <a:rPr lang="en-US" sz="1600" dirty="0">
                <a:highlight>
                  <a:srgbClr val="FFFF00"/>
                </a:highlight>
                <a:latin typeface="Avenir Light" panose="020B0402020203020204" pitchFamily="34" charset="0"/>
              </a:rPr>
              <a:t>1,061</a:t>
            </a:r>
            <a:r>
              <a:rPr lang="en-US" sz="1600" dirty="0">
                <a:latin typeface="Avenir Light" panose="020B0402020203020204" pitchFamily="34" charset="0"/>
              </a:rPr>
              <a:t> people in </a:t>
            </a:r>
            <a:r>
              <a:rPr lang="en-US" sz="1600" dirty="0">
                <a:highlight>
                  <a:srgbClr val="FFFF00"/>
                </a:highlight>
              </a:rPr>
              <a:t>Sample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</a:t>
            </a:r>
            <a:r>
              <a:rPr lang="en-US" sz="1600" dirty="0">
                <a:highlight>
                  <a:srgbClr val="FFFF00"/>
                </a:highlight>
                <a:latin typeface="Avenir Light" panose="020B0402020203020204" pitchFamily="34" charset="0"/>
              </a:rPr>
              <a:t>269</a:t>
            </a:r>
            <a:r>
              <a:rPr lang="en-US" sz="1600" dirty="0">
                <a:latin typeface="Avenir Light" panose="020B0402020203020204" pitchFamily="34" charset="0"/>
              </a:rPr>
              <a:t> people in </a:t>
            </a:r>
            <a:r>
              <a:rPr lang="en-US" sz="1600" dirty="0">
                <a:highlight>
                  <a:srgbClr val="FFFF00"/>
                </a:highlight>
              </a:rPr>
              <a:t>Sample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and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</a:t>
            </a:r>
            <a:r>
              <a:rPr lang="en-US" sz="1600" dirty="0">
                <a:highlight>
                  <a:srgbClr val="FFFF00"/>
                </a:highlight>
                <a:latin typeface="Avenir Light" panose="020B0402020203020204" pitchFamily="34" charset="0"/>
              </a:rPr>
              <a:t>35</a:t>
            </a:r>
            <a:r>
              <a:rPr lang="en-US" sz="1600" dirty="0">
                <a:latin typeface="Avenir Light" panose="020B0402020203020204" pitchFamily="34" charset="0"/>
              </a:rPr>
              <a:t> people in </a:t>
            </a:r>
            <a:r>
              <a:rPr lang="en-US" sz="1600" dirty="0">
                <a:highlight>
                  <a:srgbClr val="FFFF00"/>
                </a:highlight>
              </a:rPr>
              <a:t>Sample</a:t>
            </a:r>
            <a:r>
              <a:rPr lang="en-US" sz="1600" dirty="0">
                <a:latin typeface="Avenir Light" panose="020B0402020203020204" pitchFamily="34" charset="0"/>
              </a:rPr>
              <a:t> County   </a:t>
            </a:r>
            <a:endParaRPr lang="en-US" sz="1600" dirty="0"/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Sample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</a:t>
            </a:r>
            <a:r>
              <a:rPr lang="en-US" sz="1600" dirty="0">
                <a:highlight>
                  <a:srgbClr val="FFFF00"/>
                </a:highlight>
              </a:rPr>
              <a:t>Public Administration, 2) Retail Trade, 3) Food Services, and 4) Construction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Important source of economic activity in Sample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highlight>
                  <a:srgbClr val="FFFF00"/>
                </a:highlight>
                <a:latin typeface="Avenir Light" panose="020B0402020203020204" pitchFamily="34" charset="0"/>
              </a:rPr>
              <a:t>XX</a:t>
            </a:r>
            <a:r>
              <a:rPr lang="en-US" sz="1600" dirty="0">
                <a:latin typeface="Avenir Light" panose="020B0402020203020204" pitchFamily="34" charset="0"/>
              </a:rPr>
              <a:t> jobs created/supported  |  $</a:t>
            </a:r>
            <a:r>
              <a:rPr lang="en-US" sz="1600" dirty="0">
                <a:highlight>
                  <a:srgbClr val="FFFF00"/>
                </a:highlight>
                <a:latin typeface="Avenir Light" panose="020B0402020203020204" pitchFamily="34" charset="0"/>
              </a:rPr>
              <a:t>XXX</a:t>
            </a:r>
            <a:r>
              <a:rPr lang="en-US" sz="1600" dirty="0">
                <a:latin typeface="Avenir Light" panose="020B0402020203020204" pitchFamily="34" charset="0"/>
              </a:rPr>
              <a:t>,000 in labor income  |  $</a:t>
            </a:r>
            <a:r>
              <a:rPr lang="en-US" sz="1600" dirty="0">
                <a:highlight>
                  <a:srgbClr val="FFFF00"/>
                </a:highlight>
                <a:latin typeface="Avenir Light" panose="020B0402020203020204" pitchFamily="34" charset="0"/>
              </a:rPr>
              <a:t>X,XXX,000 </a:t>
            </a:r>
            <a:r>
              <a:rPr lang="en-US" sz="1600" dirty="0">
                <a:latin typeface="Avenir Light" panose="020B0402020203020204" pitchFamily="34" charset="0"/>
              </a:rPr>
              <a:t>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Protects access to care, prevents cost shift to other patients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Lost revenues for </a:t>
            </a:r>
            <a:r>
              <a:rPr lang="en-US" sz="1600" dirty="0">
                <a:highlight>
                  <a:srgbClr val="FFFF00"/>
                </a:highlight>
                <a:latin typeface="Avenir Light" panose="020B0402020203020204" pitchFamily="34" charset="0"/>
              </a:rPr>
              <a:t>Hospital: $494, 000  |  Clinics and Ambulance: $70,000  |  Townsend Drug: $627,000</a:t>
            </a:r>
            <a:endParaRPr lang="en-US" sz="1600" b="1" dirty="0">
              <a:highlight>
                <a:srgbClr val="FFFF00"/>
              </a:highlight>
              <a:latin typeface="Avenir Heavy" panose="020B0703020203020204" pitchFamily="34" charset="0"/>
            </a:endParaRP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35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294373" y="2906665"/>
            <a:ext cx="10515600" cy="763590"/>
          </a:xfrm>
          <a:prstGeom prst="rect">
            <a:avLst/>
          </a:prstGeom>
        </p:spPr>
        <p:txBody>
          <a:bodyPr>
            <a:noAutofit/>
          </a:bodyPr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sz="6400" dirty="0"/>
              <a:t>Myths of </a:t>
            </a:r>
            <a:br>
              <a:rPr lang="en-US" sz="6400" dirty="0"/>
            </a:br>
            <a:r>
              <a:rPr lang="en-US" sz="6400" dirty="0"/>
              <a:t>Medicaid Expansion</a:t>
            </a:r>
          </a:p>
        </p:txBody>
      </p:sp>
    </p:spTree>
    <p:extLst>
      <p:ext uri="{BB962C8B-B14F-4D97-AF65-F5344CB8AC3E}">
        <p14:creationId xmlns:p14="http://schemas.microsoft.com/office/powerpoint/2010/main" val="8693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1087491"/>
            <a:ext cx="10515600" cy="7635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Myth: Medicaid expansion builds dependency on government assistance. </a:t>
            </a:r>
            <a:endParaRPr dirty="0"/>
          </a:p>
        </p:txBody>
      </p:sp>
      <p:sp>
        <p:nvSpPr>
          <p:cNvPr id="718" name="Rectangle 8"/>
          <p:cNvSpPr txBox="1"/>
          <p:nvPr/>
        </p:nvSpPr>
        <p:spPr>
          <a:xfrm>
            <a:off x="381000" y="2305615"/>
            <a:ext cx="10920491" cy="2246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Clr>
                <a:schemeClr val="accent3"/>
              </a:buClr>
              <a:buSzPct val="100000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800" dirty="0">
                <a:latin typeface="Avenir Black" panose="020B0803020203020204" pitchFamily="34" charset="0"/>
              </a:rPr>
              <a:t>Fact: </a:t>
            </a:r>
            <a:r>
              <a:rPr lang="en-US" sz="2800" dirty="0"/>
              <a:t>The average program participant is enrolled for less than 24 months. (</a:t>
            </a:r>
            <a:r>
              <a:rPr lang="en-US" sz="2800" i="1" dirty="0"/>
              <a:t>DPHHS, 2019</a:t>
            </a:r>
            <a:r>
              <a:rPr lang="en-US" sz="2800" dirty="0"/>
              <a:t>) </a:t>
            </a:r>
          </a:p>
          <a:p>
            <a:pPr>
              <a:buClr>
                <a:schemeClr val="accent3"/>
              </a:buClr>
              <a:buSzPct val="100000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800" dirty="0"/>
          </a:p>
          <a:p>
            <a:pPr>
              <a:buClr>
                <a:schemeClr val="accent3"/>
              </a:buClr>
              <a:buSzPct val="100000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800" dirty="0"/>
              <a:t>Reforms passed in 2019 add additional community engagement requirements for participants and payments for certain groups. 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1749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1896015"/>
            <a:ext cx="10515600" cy="7635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Myth: People covered by Medicaid expansion don’t work. </a:t>
            </a:r>
            <a:endParaRPr dirty="0"/>
          </a:p>
        </p:txBody>
      </p:sp>
      <p:sp>
        <p:nvSpPr>
          <p:cNvPr id="718" name="Rectangle 8"/>
          <p:cNvSpPr txBox="1"/>
          <p:nvPr/>
        </p:nvSpPr>
        <p:spPr>
          <a:xfrm>
            <a:off x="381000" y="3149334"/>
            <a:ext cx="10920491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Clr>
                <a:schemeClr val="accent3"/>
              </a:buClr>
              <a:buSzPct val="100000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800" b="1" dirty="0">
                <a:latin typeface="Avenir Black" panose="020B0803020203020204" pitchFamily="34" charset="0"/>
              </a:rPr>
              <a:t>Fact</a:t>
            </a:r>
            <a:r>
              <a:rPr lang="en-US" sz="2800" b="1">
                <a:latin typeface="Avenir Black" panose="020B0803020203020204" pitchFamily="34" charset="0"/>
              </a:rPr>
              <a:t>: </a:t>
            </a:r>
            <a:r>
              <a:rPr lang="en-US" sz="2800"/>
              <a:t>73% </a:t>
            </a:r>
            <a:r>
              <a:rPr lang="en-US" sz="2800" dirty="0"/>
              <a:t>of program participants are working full-time, part-time or attending school. (</a:t>
            </a:r>
            <a:r>
              <a:rPr lang="en-US" sz="2800" i="1" dirty="0"/>
              <a:t>Montana Healthcare Foundation, 2023</a:t>
            </a:r>
            <a:r>
              <a:rPr lang="en-US" sz="2800" dirty="0"/>
              <a:t>)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0541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1896015"/>
            <a:ext cx="10515600" cy="7635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Myth: Montanans don’t support Medicaid expansion.</a:t>
            </a:r>
            <a:endParaRPr dirty="0"/>
          </a:p>
        </p:txBody>
      </p:sp>
      <p:sp>
        <p:nvSpPr>
          <p:cNvPr id="718" name="Rectangle 8"/>
          <p:cNvSpPr txBox="1"/>
          <p:nvPr/>
        </p:nvSpPr>
        <p:spPr>
          <a:xfrm>
            <a:off x="381000" y="3108008"/>
            <a:ext cx="10920491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buClr>
                <a:schemeClr val="accent3"/>
              </a:buClr>
              <a:buSzPct val="100000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800" b="1" dirty="0">
                <a:latin typeface="Avenir Black" panose="020B0803020203020204" pitchFamily="34" charset="0"/>
              </a:rPr>
              <a:t>Fact: </a:t>
            </a:r>
            <a:r>
              <a:rPr lang="en-US" sz="2800" dirty="0"/>
              <a:t>84% of Montana voters believe it is important to continue Medicaid expansion in Montana. (</a:t>
            </a:r>
            <a:r>
              <a:rPr lang="en-US" sz="2800" i="1" dirty="0"/>
              <a:t>Montana Chamber of Commerce B-Base Poll, 2023</a:t>
            </a:r>
            <a:r>
              <a:rPr lang="en-US" sz="2800" dirty="0"/>
              <a:t>)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3515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789403"/>
            <a:ext cx="10515600" cy="7635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Myth: Medicaid expansion doesn’t impact me.</a:t>
            </a:r>
            <a:endParaRPr dirty="0"/>
          </a:p>
        </p:txBody>
      </p:sp>
      <p:sp>
        <p:nvSpPr>
          <p:cNvPr id="718" name="Rectangle 8"/>
          <p:cNvSpPr txBox="1"/>
          <p:nvPr/>
        </p:nvSpPr>
        <p:spPr>
          <a:xfrm>
            <a:off x="193442" y="1697757"/>
            <a:ext cx="11373613" cy="3462486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4320" rIns="45719">
            <a:spAutoFit/>
          </a:bodyPr>
          <a:lstStyle/>
          <a:p>
            <a:pPr>
              <a:buClr>
                <a:schemeClr val="accent3"/>
              </a:buClr>
              <a:buSzPct val="100000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200" b="1" dirty="0">
                <a:latin typeface="Avenir Black" panose="020B0803020203020204" pitchFamily="34" charset="0"/>
              </a:rPr>
              <a:t>Fact: </a:t>
            </a:r>
            <a:r>
              <a:rPr lang="en-US" sz="2200" dirty="0">
                <a:latin typeface="Avenir Next LT Pro" panose="020B0504020202020204" pitchFamily="34" charset="0"/>
              </a:rPr>
              <a:t>The program impacts all of us, as it: </a:t>
            </a:r>
          </a:p>
          <a:p>
            <a:pPr>
              <a:buClr>
                <a:schemeClr val="accent3"/>
              </a:buClr>
              <a:buSzPct val="100000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1200" dirty="0">
              <a:latin typeface="Avenir Next LT Pro" panose="020B0504020202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accent3"/>
              </a:buClr>
              <a:buSzPct val="120000"/>
              <a:buFont typeface="+mj-lt"/>
              <a:buAutoNum type="arabicPeriod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Next LT Pro" panose="020B0504020202020204" pitchFamily="34" charset="0"/>
              </a:rPr>
              <a:t>Creates and supports </a:t>
            </a:r>
            <a:r>
              <a:rPr lang="en-US" sz="2000" b="1" dirty="0">
                <a:latin typeface="Avenir Next LT Pro" panose="020B0504020202020204" pitchFamily="34" charset="0"/>
              </a:rPr>
              <a:t>7,500 jobs </a:t>
            </a:r>
            <a:r>
              <a:rPr lang="en-US" sz="2000" dirty="0">
                <a:latin typeface="Avenir Next LT Pro" panose="020B0504020202020204" pitchFamily="34" charset="0"/>
              </a:rPr>
              <a:t>statewide and across multiple industries; </a:t>
            </a:r>
          </a:p>
          <a:p>
            <a:pPr marL="457200" indent="-457200">
              <a:spcAft>
                <a:spcPts val="600"/>
              </a:spcAft>
              <a:buClr>
                <a:schemeClr val="accent3"/>
              </a:buClr>
              <a:buSzPct val="120000"/>
              <a:buFont typeface="+mj-lt"/>
              <a:buAutoNum type="arabicPeriod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Next LT Pro" panose="020B0504020202020204" pitchFamily="34" charset="0"/>
              </a:rPr>
              <a:t>Generates </a:t>
            </a:r>
            <a:r>
              <a:rPr lang="en-US" sz="2000" b="1" dirty="0">
                <a:latin typeface="Avenir Next LT Pro" panose="020B0504020202020204" pitchFamily="34" charset="0"/>
              </a:rPr>
              <a:t>$475 million of personal income </a:t>
            </a:r>
            <a:r>
              <a:rPr lang="en-US" sz="2000" dirty="0">
                <a:latin typeface="Avenir Next LT Pro" panose="020B0504020202020204" pitchFamily="34" charset="0"/>
              </a:rPr>
              <a:t>and </a:t>
            </a:r>
            <a:r>
              <a:rPr lang="en-US" sz="2000" b="1" dirty="0">
                <a:latin typeface="Avenir Next LT Pro" panose="020B0504020202020204" pitchFamily="34" charset="0"/>
              </a:rPr>
              <a:t>$775 million of economic activity </a:t>
            </a:r>
            <a:r>
              <a:rPr lang="en-US" sz="2000" u="sng" dirty="0">
                <a:latin typeface="Avenir Next LT Pro" panose="020B0504020202020204" pitchFamily="34" charset="0"/>
              </a:rPr>
              <a:t>annually</a:t>
            </a:r>
            <a:r>
              <a:rPr lang="en-US" sz="2000" dirty="0">
                <a:latin typeface="Avenir Next LT Pro" panose="020B0504020202020204" pitchFamily="34" charset="0"/>
              </a:rPr>
              <a:t>; </a:t>
            </a:r>
          </a:p>
          <a:p>
            <a:pPr marL="457200" indent="-457200">
              <a:spcAft>
                <a:spcPts val="600"/>
              </a:spcAft>
              <a:buClr>
                <a:schemeClr val="accent3"/>
              </a:buClr>
              <a:buSzPct val="120000"/>
              <a:buFont typeface="+mj-lt"/>
              <a:buAutoNum type="arabicPeriod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Next LT Pro" panose="020B0504020202020204" pitchFamily="34" charset="0"/>
              </a:rPr>
              <a:t>Helps </a:t>
            </a:r>
            <a:r>
              <a:rPr lang="en-US" sz="2000" b="1" dirty="0">
                <a:latin typeface="Avenir Next LT Pro" panose="020B0504020202020204" pitchFamily="34" charset="0"/>
              </a:rPr>
              <a:t>ensure the health for approx. 10% of our state’s workforce</a:t>
            </a:r>
            <a:r>
              <a:rPr lang="en-US" sz="2000" dirty="0">
                <a:latin typeface="Avenir Next LT Pro" panose="020B0504020202020204" pitchFamily="34" charset="0"/>
              </a:rPr>
              <a:t>, particularly in the following sectors: </a:t>
            </a:r>
          </a:p>
          <a:p>
            <a:pPr marL="914400" lvl="1" indent="-4572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u="sng" dirty="0">
                <a:latin typeface="Avenir Next LT Pro" panose="020B0504020202020204" pitchFamily="34" charset="0"/>
              </a:rPr>
              <a:t>Accommodations and food services:</a:t>
            </a:r>
            <a:r>
              <a:rPr lang="en-US" sz="2000" dirty="0">
                <a:latin typeface="Avenir Next LT Pro" panose="020B0504020202020204" pitchFamily="34" charset="0"/>
              </a:rPr>
              <a:t> 89% of businesses have workers enrolled</a:t>
            </a:r>
          </a:p>
          <a:p>
            <a:pPr marL="914400" lvl="1" indent="-4572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u="sng" dirty="0">
                <a:latin typeface="Avenir Next LT Pro" panose="020B0504020202020204" pitchFamily="34" charset="0"/>
              </a:rPr>
              <a:t>Retail:</a:t>
            </a:r>
            <a:r>
              <a:rPr lang="en-US" sz="2000" dirty="0">
                <a:latin typeface="Avenir Next LT Pro" panose="020B0504020202020204" pitchFamily="34" charset="0"/>
              </a:rPr>
              <a:t> 67% of businesses</a:t>
            </a:r>
          </a:p>
          <a:p>
            <a:pPr marL="914400" lvl="1" indent="-4572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u="sng" dirty="0">
                <a:latin typeface="Avenir Next LT Pro" panose="020B0504020202020204" pitchFamily="34" charset="0"/>
              </a:rPr>
              <a:t>Construction:</a:t>
            </a:r>
            <a:r>
              <a:rPr lang="en-US" sz="2000" dirty="0">
                <a:latin typeface="Avenir Next LT Pro" panose="020B0504020202020204" pitchFamily="34" charset="0"/>
              </a:rPr>
              <a:t> 54% of businesses</a:t>
            </a:r>
          </a:p>
        </p:txBody>
      </p:sp>
    </p:spTree>
    <p:extLst>
      <p:ext uri="{BB962C8B-B14F-4D97-AF65-F5344CB8AC3E}">
        <p14:creationId xmlns:p14="http://schemas.microsoft.com/office/powerpoint/2010/main" val="17569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670132"/>
            <a:ext cx="11265568" cy="7635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Myth: Medicaid expansion doesn’t impact me. </a:t>
            </a:r>
            <a:r>
              <a:rPr lang="en-US" sz="2700" i="1" dirty="0"/>
              <a:t>(Continued)</a:t>
            </a:r>
            <a:endParaRPr sz="2700" i="1" dirty="0"/>
          </a:p>
        </p:txBody>
      </p:sp>
      <p:sp>
        <p:nvSpPr>
          <p:cNvPr id="718" name="Rectangle 8"/>
          <p:cNvSpPr txBox="1"/>
          <p:nvPr/>
        </p:nvSpPr>
        <p:spPr>
          <a:xfrm>
            <a:off x="272955" y="1620812"/>
            <a:ext cx="11373613" cy="3616375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74320" rIns="45719">
            <a:spAutoFit/>
          </a:bodyPr>
          <a:lstStyle/>
          <a:p>
            <a:pPr>
              <a:buClr>
                <a:schemeClr val="accent3"/>
              </a:buClr>
              <a:buSzPct val="100000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200" b="1" dirty="0">
                <a:latin typeface="Avenir Black" panose="020B0803020203020204" pitchFamily="34" charset="0"/>
              </a:rPr>
              <a:t>Fact: </a:t>
            </a:r>
            <a:r>
              <a:rPr lang="en-US" sz="2200" dirty="0">
                <a:latin typeface="Avenir Next LT Pro" panose="020B0504020202020204" pitchFamily="34" charset="0"/>
              </a:rPr>
              <a:t>The program impacts all of us, as it: </a:t>
            </a:r>
          </a:p>
          <a:p>
            <a:pPr>
              <a:buClr>
                <a:schemeClr val="accent3"/>
              </a:buClr>
              <a:buSzPct val="100000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1200" dirty="0">
              <a:latin typeface="Avenir Next LT Pro" panose="020B0504020202020204" pitchFamily="34" charset="0"/>
            </a:endParaRPr>
          </a:p>
          <a:p>
            <a:pPr marL="457200" lvl="1" indent="-457200">
              <a:spcAft>
                <a:spcPts val="600"/>
              </a:spcAft>
              <a:buClr>
                <a:schemeClr val="accent3"/>
              </a:buClr>
              <a:buSzPct val="120000"/>
              <a:buFont typeface="+mj-lt"/>
              <a:buAutoNum type="arabicPeriod" startAt="4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Next LT Pro" panose="020B0504020202020204" pitchFamily="34" charset="0"/>
              </a:rPr>
              <a:t> </a:t>
            </a:r>
            <a:r>
              <a:rPr lang="en-US" sz="2000" dirty="0">
                <a:latin typeface="Avenir Black" panose="020B0803020203020204" pitchFamily="34" charset="0"/>
              </a:rPr>
              <a:t>Stabilizes healthcare provider prices </a:t>
            </a:r>
            <a:r>
              <a:rPr lang="en-US" sz="2000" dirty="0">
                <a:latin typeface="Avenir Next LT Pro" panose="020B0504020202020204" pitchFamily="34" charset="0"/>
              </a:rPr>
              <a:t>by reducing the pressure on commercial (employer-based) plans to cover revenue shortfalls from the un- and underinsured;</a:t>
            </a:r>
          </a:p>
          <a:p>
            <a:pPr marL="457200" lvl="1" indent="-457200">
              <a:spcAft>
                <a:spcPts val="600"/>
              </a:spcAft>
              <a:buClr>
                <a:schemeClr val="accent3"/>
              </a:buClr>
              <a:buSzPct val="120000"/>
              <a:buFont typeface="+mj-lt"/>
              <a:buAutoNum type="arabicPeriod" startAt="4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Next LT Pro" panose="020B0504020202020204" pitchFamily="34" charset="0"/>
              </a:rPr>
              <a:t> </a:t>
            </a:r>
            <a:r>
              <a:rPr lang="en-US" sz="2000" dirty="0">
                <a:latin typeface="Avenir Black" panose="020B0803020203020204" pitchFamily="34" charset="0"/>
              </a:rPr>
              <a:t>Reduces pressure on Montana taxpayers </a:t>
            </a:r>
            <a:r>
              <a:rPr lang="en-US" sz="2000" dirty="0">
                <a:latin typeface="Avenir Next LT Pro" panose="020B0504020202020204" pitchFamily="34" charset="0"/>
              </a:rPr>
              <a:t>by securing federal funds for $27 million in state programs previously paid for by the state;</a:t>
            </a:r>
          </a:p>
          <a:p>
            <a:pPr marL="457200" lvl="1" indent="-457200">
              <a:spcAft>
                <a:spcPts val="600"/>
              </a:spcAft>
              <a:buClr>
                <a:schemeClr val="accent3"/>
              </a:buClr>
              <a:buSzPct val="120000"/>
              <a:buFont typeface="+mj-lt"/>
              <a:buAutoNum type="arabicPeriod" startAt="4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Next LT Pro" panose="020B0504020202020204" pitchFamily="34" charset="0"/>
              </a:rPr>
              <a:t> </a:t>
            </a:r>
            <a:r>
              <a:rPr lang="en-US" sz="2000" dirty="0">
                <a:latin typeface="Avenir Black" panose="020B0803020203020204" pitchFamily="34" charset="0"/>
              </a:rPr>
              <a:t>Preserves</a:t>
            </a:r>
            <a:r>
              <a:rPr lang="en-US" sz="2000" b="1" dirty="0">
                <a:latin typeface="Avenir Next LT Pro" panose="020B0504020202020204" pitchFamily="34" charset="0"/>
              </a:rPr>
              <a:t> </a:t>
            </a:r>
            <a:r>
              <a:rPr lang="en-US" sz="2000" dirty="0">
                <a:latin typeface="Avenir Black" panose="020B0803020203020204" pitchFamily="34" charset="0"/>
              </a:rPr>
              <a:t>access and strengthens Montana’s healthcare system </a:t>
            </a:r>
            <a:r>
              <a:rPr lang="en-US" sz="2000" dirty="0">
                <a:latin typeface="Avenir Next LT Pro" panose="020B0504020202020204" pitchFamily="34" charset="0"/>
              </a:rPr>
              <a:t>that we all rely on, by reimbursing providers (physicians, dentists, substance use disorder treatment, mental health providers, pharmacies, hospitals, etc.) for care provided to previously un- and underinsured individuals; and </a:t>
            </a:r>
          </a:p>
          <a:p>
            <a:pPr marL="457200" lvl="1" indent="-457200">
              <a:spcAft>
                <a:spcPts val="600"/>
              </a:spcAft>
              <a:buClr>
                <a:schemeClr val="accent3"/>
              </a:buClr>
              <a:buSzPct val="120000"/>
              <a:buFont typeface="+mj-lt"/>
              <a:buAutoNum type="arabicPeriod" startAt="4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Next LT Pro" panose="020B0504020202020204" pitchFamily="34" charset="0"/>
              </a:rPr>
              <a:t>Funds major investments </a:t>
            </a:r>
            <a:r>
              <a:rPr lang="en-US" sz="2000" b="1" dirty="0">
                <a:latin typeface="Avenir Next LT Pro" panose="020B0504020202020204" pitchFamily="34" charset="0"/>
              </a:rPr>
              <a:t>addressing the behavioral health crisis</a:t>
            </a:r>
            <a:r>
              <a:rPr lang="en-US" sz="2000" dirty="0">
                <a:latin typeface="Avenir Next LT Pro" panose="020B0504020202020204" pitchFamily="34" charset="0"/>
              </a:rPr>
              <a:t> in our state.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897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itle 3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A6B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Our Ask</a:t>
            </a:r>
            <a:endParaRPr dirty="0"/>
          </a:p>
        </p:txBody>
      </p:sp>
      <p:sp>
        <p:nvSpPr>
          <p:cNvPr id="397" name="Straight Connector 5"/>
          <p:cNvSpPr/>
          <p:nvPr/>
        </p:nvSpPr>
        <p:spPr>
          <a:xfrm flipH="1">
            <a:off x="5813530" y="1991275"/>
            <a:ext cx="1" cy="2875450"/>
          </a:xfrm>
          <a:prstGeom prst="line">
            <a:avLst/>
          </a:prstGeom>
          <a:ln w="635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8" name="Rectangle 8"/>
          <p:cNvSpPr txBox="1"/>
          <p:nvPr/>
        </p:nvSpPr>
        <p:spPr>
          <a:xfrm>
            <a:off x="606335" y="2514300"/>
            <a:ext cx="4845232" cy="150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dirty="0">
                <a:latin typeface="Avenir Book" panose="02000503020000020003" pitchFamily="2" charset="0"/>
              </a:rPr>
              <a:t>Join us in supporting the lifting of the sunset of Medicaid expansion in the 2025 legislative session. </a:t>
            </a:r>
            <a:endParaRPr dirty="0">
              <a:latin typeface="Avenir Book" panose="02000503020000020003" pitchFamily="2" charset="0"/>
            </a:endParaRPr>
          </a:p>
        </p:txBody>
      </p:sp>
      <p:sp>
        <p:nvSpPr>
          <p:cNvPr id="399" name="Rectangle 11"/>
          <p:cNvSpPr txBox="1"/>
          <p:nvPr/>
        </p:nvSpPr>
        <p:spPr>
          <a:xfrm>
            <a:off x="6175494" y="2509984"/>
            <a:ext cx="5486489" cy="1503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130000"/>
              </a:lnSpc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dirty="0">
                <a:latin typeface="Avenir Book" panose="02000503020000020003" pitchFamily="2" charset="0"/>
              </a:rPr>
              <a:t>Join us in active and visible advocacy for this policy leading up to and during the 2025 legislative session. </a:t>
            </a:r>
            <a:endParaRPr dirty="0">
              <a:latin typeface="Avenir Book" panose="02000503020000020003" pitchFamily="2" charset="0"/>
            </a:endParaRPr>
          </a:p>
        </p:txBody>
      </p:sp>
      <p:sp>
        <p:nvSpPr>
          <p:cNvPr id="400" name="Rectangle 13"/>
          <p:cNvSpPr txBox="1"/>
          <p:nvPr/>
        </p:nvSpPr>
        <p:spPr>
          <a:xfrm>
            <a:off x="606335" y="1768476"/>
            <a:ext cx="5262036" cy="767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ct val="150000"/>
              </a:lnSpc>
              <a:defRPr sz="3200">
                <a:solidFill>
                  <a:srgbClr val="3D5B6C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en-US" dirty="0"/>
              <a:t>Position of Support</a:t>
            </a:r>
            <a:endParaRPr dirty="0"/>
          </a:p>
        </p:txBody>
      </p:sp>
      <p:sp>
        <p:nvSpPr>
          <p:cNvPr id="401" name="Rectangle 14"/>
          <p:cNvSpPr txBox="1"/>
          <p:nvPr/>
        </p:nvSpPr>
        <p:spPr>
          <a:xfrm>
            <a:off x="6175288" y="1768476"/>
            <a:ext cx="5262036" cy="767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just">
              <a:lnSpc>
                <a:spcPct val="150000"/>
              </a:lnSpc>
              <a:defRPr sz="3200">
                <a:solidFill>
                  <a:schemeClr val="accent1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en-US" dirty="0">
                <a:solidFill>
                  <a:srgbClr val="3D5B6C"/>
                </a:solidFill>
              </a:rPr>
              <a:t>Advocacy</a:t>
            </a:r>
            <a:endParaRPr dirty="0">
              <a:solidFill>
                <a:srgbClr val="3D5B6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Rectangle 15"/>
          <p:cNvSpPr txBox="1"/>
          <p:nvPr/>
        </p:nvSpPr>
        <p:spPr>
          <a:xfrm>
            <a:off x="1923143" y="1899253"/>
            <a:ext cx="834571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54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/>
              <a:t>Questions?</a:t>
            </a:r>
          </a:p>
        </p:txBody>
      </p:sp>
      <p:sp>
        <p:nvSpPr>
          <p:cNvPr id="917" name="Rectangle 15"/>
          <p:cNvSpPr txBox="1"/>
          <p:nvPr/>
        </p:nvSpPr>
        <p:spPr>
          <a:xfrm>
            <a:off x="1923143" y="2899890"/>
            <a:ext cx="8345714" cy="3016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2800" i="1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r>
              <a:rPr dirty="0"/>
              <a:t>Thank You!</a:t>
            </a:r>
            <a:endParaRPr lang="en-US" dirty="0"/>
          </a:p>
          <a:p>
            <a:endParaRPr lang="en-US" dirty="0"/>
          </a:p>
          <a:p>
            <a:r>
              <a:rPr lang="en-US" i="0" dirty="0">
                <a:latin typeface="Avenir Heavy" panose="020B0703020203020204" pitchFamily="34" charset="0"/>
              </a:rPr>
              <a:t>Bob Olsen</a:t>
            </a:r>
          </a:p>
          <a:p>
            <a:r>
              <a:rPr lang="en-US" i="0" dirty="0"/>
              <a:t>President and CEO</a:t>
            </a:r>
          </a:p>
          <a:p>
            <a:r>
              <a:rPr lang="en-US" i="0" dirty="0"/>
              <a:t>Montana Hospital Association</a:t>
            </a:r>
          </a:p>
          <a:p>
            <a:r>
              <a:rPr lang="en-US" i="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bob.olsen@mtha.org</a:t>
            </a:r>
            <a:endParaRPr lang="en-US" i="0" dirty="0">
              <a:solidFill>
                <a:schemeClr val="bg1"/>
              </a:solidFill>
            </a:endParaRPr>
          </a:p>
          <a:p>
            <a:r>
              <a:rPr lang="en-US" i="0" dirty="0"/>
              <a:t>406-442-1911</a:t>
            </a:r>
            <a:endParaRPr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6" grpId="1" animBg="1" advAuto="0"/>
      <p:bldP spid="917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294373" y="2906665"/>
            <a:ext cx="10515600" cy="763590"/>
          </a:xfrm>
          <a:prstGeom prst="rect">
            <a:avLst/>
          </a:prstGeom>
        </p:spPr>
        <p:txBody>
          <a:bodyPr>
            <a:noAutofit/>
          </a:bodyPr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sz="6400" dirty="0"/>
              <a:t>Additional Counties</a:t>
            </a:r>
          </a:p>
        </p:txBody>
      </p:sp>
    </p:spTree>
    <p:extLst>
      <p:ext uri="{BB962C8B-B14F-4D97-AF65-F5344CB8AC3E}">
        <p14:creationId xmlns:p14="http://schemas.microsoft.com/office/powerpoint/2010/main" val="353392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4AB1-691D-4330-9F62-B6DEA68B9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05" y="2702210"/>
            <a:ext cx="10515600" cy="1453579"/>
          </a:xfrm>
        </p:spPr>
        <p:txBody>
          <a:bodyPr>
            <a:noAutofit/>
          </a:bodyPr>
          <a:lstStyle/>
          <a:p>
            <a:r>
              <a:rPr lang="en-US" sz="6400" dirty="0"/>
              <a:t>Good health policy </a:t>
            </a:r>
            <a:br>
              <a:rPr lang="en-US" sz="6400" dirty="0"/>
            </a:br>
            <a:r>
              <a:rPr lang="en-US" sz="6400" dirty="0"/>
              <a:t>is good business policy.</a:t>
            </a:r>
          </a:p>
        </p:txBody>
      </p:sp>
    </p:spTree>
    <p:extLst>
      <p:ext uri="{BB962C8B-B14F-4D97-AF65-F5344CB8AC3E}">
        <p14:creationId xmlns:p14="http://schemas.microsoft.com/office/powerpoint/2010/main" val="309595293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Beaverhead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113998"/>
            <a:ext cx="11248725" cy="6755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Beaverhead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685 adults (ages 19-64) in Beaverhead County (as of 11/2023), approx. 7.0%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Jan. 2023 – Jan. 2024,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539 people in Beaverhead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228 people in Beaverhead County</a:t>
            </a:r>
            <a:r>
              <a:rPr lang="en-US" sz="1600" dirty="0"/>
              <a:t>; and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15 people in Beaverhead County   </a:t>
            </a:r>
            <a:endParaRPr lang="en-US" sz="1600" dirty="0"/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Beaverhead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Retail Trade, 2) Educational Services, 3) Accommodations and Food Services, and 4) Construction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Important source of economic activity in Beaverhead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39 jobs created/supported  |  $2,105,000 in labor income  |  $5,839,000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Protects access to care, prevents cost shift to other patients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Lost revenues for Barrett Hospital &amp; HealthCare: $4,403,945 |  </a:t>
            </a:r>
            <a:r>
              <a:rPr lang="en-US" sz="1600" dirty="0" err="1">
                <a:latin typeface="Avenir Light" panose="020B0402020203020204" pitchFamily="34" charset="0"/>
              </a:rPr>
              <a:t>Blacktail</a:t>
            </a:r>
            <a:r>
              <a:rPr lang="en-US" sz="1600" dirty="0">
                <a:latin typeface="Avenir Light" panose="020B0402020203020204" pitchFamily="34" charset="0"/>
              </a:rPr>
              <a:t> Pharmacy: $393,182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64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Big Horn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127250"/>
            <a:ext cx="11248725" cy="6709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Big Horn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1,783 adults (ages 19-64) in Big Horn County (as of 9/2023), approx. 13.8%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Nov. 2022 – Nov.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1,407 people in </a:t>
            </a:r>
            <a:r>
              <a:rPr lang="en-US" sz="1600" dirty="0"/>
              <a:t>Big Horn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379 people in </a:t>
            </a:r>
            <a:r>
              <a:rPr lang="en-US" sz="1600" dirty="0"/>
              <a:t>Big Horn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and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153 people in </a:t>
            </a:r>
            <a:r>
              <a:rPr lang="en-US" sz="1600" dirty="0"/>
              <a:t>Big Horn</a:t>
            </a:r>
            <a:r>
              <a:rPr lang="en-US" sz="1600" dirty="0">
                <a:latin typeface="Avenir Light" panose="020B0402020203020204" pitchFamily="34" charset="0"/>
              </a:rPr>
              <a:t> County  </a:t>
            </a: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Major source of economic activity in Big Horn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45 jobs created/supported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$2.4 million in labor income 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$6.9 million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Big Horn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Public Administration, 2) Educational Services, 3) Retail Trade, and                     4) Accommodation &amp; Food Services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462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383121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Broadwater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047092"/>
            <a:ext cx="11248725" cy="5324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Broadwater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355 adults (ages 19-64) in Broadwater County (as of 10/2023), approx. 5.9%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Dec. 2022 – Dec.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250 people in </a:t>
            </a:r>
            <a:r>
              <a:rPr lang="en-US" sz="1600" dirty="0"/>
              <a:t>Broadwater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104 people in </a:t>
            </a:r>
            <a:r>
              <a:rPr lang="en-US" sz="1600" dirty="0"/>
              <a:t>Broadwater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and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12 people in </a:t>
            </a:r>
            <a:r>
              <a:rPr lang="en-US" sz="1600" dirty="0"/>
              <a:t>Broadwater</a:t>
            </a:r>
            <a:r>
              <a:rPr lang="en-US" sz="1600" dirty="0">
                <a:latin typeface="Avenir Light" panose="020B0402020203020204" pitchFamily="34" charset="0"/>
              </a:rPr>
              <a:t> County   </a:t>
            </a:r>
            <a:endParaRPr lang="en-US" sz="1600" dirty="0"/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Broadwater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Accommodations and Food Services, 2) Manufacturing, 3) Retail Trade, and 4) Construction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  <a:endParaRPr lang="en-US" sz="2400" dirty="0"/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Important source of economic activity in Broadwater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8 jobs created/supported  |  $365,000 in labor income  |  $1,211,000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Protects access to care, prevents cost shift to other patients</a:t>
            </a: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1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Cascade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127250"/>
            <a:ext cx="11248725" cy="663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Cascade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8,253 adults (ages 19-64) in Cascade County (as of 8/2023), approx. 9.7%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Oct. 2022 – Oct.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5,683 people in </a:t>
            </a:r>
            <a:r>
              <a:rPr lang="en-US" sz="1600" dirty="0"/>
              <a:t>Cascade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3,343 people in </a:t>
            </a:r>
            <a:r>
              <a:rPr lang="en-US" sz="1600" dirty="0"/>
              <a:t>Cascade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and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683 people in </a:t>
            </a:r>
            <a:r>
              <a:rPr lang="en-US" sz="1600" dirty="0"/>
              <a:t>Cascade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Major source of economic activity in Cascade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696 jobs created/supported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$44.7 million in labor income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$107.5 million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Cascade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Healthcare, 2) Retail Trade, 3) Accommodation &amp; Food Services, and 4) Construction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11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Chouteau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113998"/>
            <a:ext cx="11248725" cy="663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Chouteau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436 adults (ages 19-64) in Chouteau County (as of 8/2023), approx. 7.3%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Oct. 2022 – Oct.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286 people in </a:t>
            </a:r>
            <a:r>
              <a:rPr lang="en-US" sz="1600" dirty="0"/>
              <a:t>Chouteau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105 people in </a:t>
            </a:r>
            <a:r>
              <a:rPr lang="en-US" sz="1600" dirty="0"/>
              <a:t>Chouteau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and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less than 5 people in </a:t>
            </a:r>
            <a:r>
              <a:rPr lang="en-US" sz="1600" dirty="0"/>
              <a:t>Chouteau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Major source of economic activity in Chouteau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7 jobs created/supported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$334,000 in labor income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$1,145,000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Chouteau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Healthcare, 2) Public Administration, 3) Retail Trade, 4) Accommodation &amp; Food Services 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255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Custer County</a:t>
            </a:r>
            <a:endParaRPr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AC5DE-1216-42FF-B22D-6933B38A4415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EBE11DC-BF32-4B77-88FB-AD19B7AAA8D2}"/>
              </a:ext>
            </a:extLst>
          </p:cNvPr>
          <p:cNvSpPr txBox="1"/>
          <p:nvPr/>
        </p:nvSpPr>
        <p:spPr>
          <a:xfrm>
            <a:off x="381000" y="1206762"/>
            <a:ext cx="11248725" cy="483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Custer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1,050 adults (ages 19-64) in Custer County (as of 7/2023), approx. 9%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Sept. 2022 – Sept.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671 people in Custer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403 people in Custer County</a:t>
            </a:r>
            <a:r>
              <a:rPr lang="en-US" sz="1600" dirty="0"/>
              <a:t>; and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101 people in Custer County</a:t>
            </a: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Major source of economic activity in Custer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65 jobs created/supported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$3.7 million in labor income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$9.2 million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Custer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Retail Trade, 2) Accommodation &amp; Food Services, 3) Healthcare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</p:txBody>
      </p:sp>
    </p:spTree>
    <p:extLst>
      <p:ext uri="{BB962C8B-B14F-4D97-AF65-F5344CB8AC3E}">
        <p14:creationId xmlns:p14="http://schemas.microsoft.com/office/powerpoint/2010/main" val="296794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Daniels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113998"/>
            <a:ext cx="11248725" cy="6063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Daniels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94 adults (ages 19-64) in Daniels County (as of 10/2023), approx. 5.6%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Dec. 2022 – Dec.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2/3 of people enrolled in </a:t>
            </a:r>
            <a:r>
              <a:rPr lang="en-US" sz="1600" dirty="0"/>
              <a:t>Daniels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and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1/3 of people enrolled in </a:t>
            </a:r>
            <a:r>
              <a:rPr lang="en-US" sz="1600" dirty="0"/>
              <a:t>Daniels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endParaRPr lang="en-US" sz="1600" dirty="0"/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Important source of economic activity in Daniels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8 jobs created/supported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$406,000 in labor income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$1,245,000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Daniels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Public Administration, 2) Wholesale Trade (Agriculture), 3) Finance and Insurance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provides health coverage to 1 in 5 laborers and ag workers</a:t>
            </a: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171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Flathead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127250"/>
            <a:ext cx="11248725" cy="663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Flathead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9,310 adults (ages 19-64) in Flathead County (as of 9/2023), approx. 8.3%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Nov. 2022 – Nov.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6,795 people in </a:t>
            </a:r>
            <a:r>
              <a:rPr lang="en-US" sz="1600" dirty="0"/>
              <a:t>Flathead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3,443 people in </a:t>
            </a:r>
            <a:r>
              <a:rPr lang="en-US" sz="1600" dirty="0"/>
              <a:t>Flathead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and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726 people in </a:t>
            </a:r>
            <a:r>
              <a:rPr lang="en-US" sz="1600" dirty="0"/>
              <a:t>Flathead</a:t>
            </a:r>
            <a:r>
              <a:rPr lang="en-US" sz="1600" dirty="0">
                <a:latin typeface="Avenir Light" panose="020B0402020203020204" pitchFamily="34" charset="0"/>
              </a:rPr>
              <a:t> County </a:t>
            </a: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Major source of economic activity in Flathead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799 jobs created/supported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$52.7 million in labor income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$124.9 million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Flathead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Healthcare, 2) Retail Trade, 3) Accommodation &amp; Food Services, and 4) Construction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18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Richland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113998"/>
            <a:ext cx="11248725" cy="663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Richland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597 adults (ages 19-64) in Richland County (as of 10/2023), approx. 5.3%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Dec. 2022 – Dec.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432 people in </a:t>
            </a:r>
            <a:r>
              <a:rPr lang="en-US" sz="1600" dirty="0"/>
              <a:t>Richland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244 people in </a:t>
            </a:r>
            <a:r>
              <a:rPr lang="en-US" sz="1600" dirty="0"/>
              <a:t>Richland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and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48 people in Richland County  </a:t>
            </a:r>
            <a:endParaRPr lang="en-US" sz="1600" dirty="0"/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Important source of economic activity in Richland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33 jobs created/supported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$2,067,000 in labor income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$5,249,000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Richland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Retail Trade, 2) Accommodation &amp; Food Services, 3) Transportation &amp; Warehousing, 4) Construction, and 5) Manufacturing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37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Roosevelt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113998"/>
            <a:ext cx="11248725" cy="663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Roosevelt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1,646 adults (ages 19-64) in Roosevelt County (as of 10/2023), approx. 15.2%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Dec. 2022 – Dec.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1,061 people in </a:t>
            </a:r>
            <a:r>
              <a:rPr lang="en-US" sz="1600" dirty="0"/>
              <a:t>Roosevelt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269 people in </a:t>
            </a:r>
            <a:r>
              <a:rPr lang="en-US" sz="1600" dirty="0"/>
              <a:t>Roosevelt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and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35 people in </a:t>
            </a:r>
            <a:r>
              <a:rPr lang="en-US" sz="1600" dirty="0"/>
              <a:t>Roosevelt</a:t>
            </a:r>
            <a:r>
              <a:rPr lang="en-US" sz="1600" dirty="0">
                <a:latin typeface="Avenir Light" panose="020B0402020203020204" pitchFamily="34" charset="0"/>
              </a:rPr>
              <a:t> County   </a:t>
            </a:r>
            <a:endParaRPr lang="en-US" sz="1600" dirty="0"/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Important source of economic activity in Roosevelt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64 jobs created/supported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$3,775,000 in labor income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$10,558,000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Roosevelt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Public Administration, 2) Retail Trade, 3) Food Services, and 4) Construction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70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ctangle 15"/>
          <p:cNvSpPr txBox="1"/>
          <p:nvPr/>
        </p:nvSpPr>
        <p:spPr>
          <a:xfrm>
            <a:off x="809246" y="2351784"/>
            <a:ext cx="10597906" cy="2154436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64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en-US" sz="6000" dirty="0"/>
              <a:t>What’s at stake: </a:t>
            </a:r>
          </a:p>
          <a:p>
            <a:r>
              <a:rPr lang="en-US" sz="8000" dirty="0"/>
              <a:t>Medicaid Expansion</a:t>
            </a:r>
            <a:endParaRPr sz="8000" dirty="0"/>
          </a:p>
        </p:txBody>
      </p:sp>
      <p:sp>
        <p:nvSpPr>
          <p:cNvPr id="373" name="Rectangle 15"/>
          <p:cNvSpPr txBox="1"/>
          <p:nvPr/>
        </p:nvSpPr>
        <p:spPr>
          <a:xfrm>
            <a:off x="1923143" y="3782944"/>
            <a:ext cx="8345714" cy="677108"/>
          </a:xfrm>
          <a:prstGeom prst="rect">
            <a:avLst/>
          </a:prstGeom>
          <a:ln w="12700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9651631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Sheridan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113998"/>
            <a:ext cx="11248725" cy="663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Sheridan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177 adults (ages 19-64) in Sheridan County (as of 10/2023), approx. 5.0%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Dec. 2022 – Dec.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100 people in </a:t>
            </a:r>
            <a:r>
              <a:rPr lang="en-US" sz="1600" dirty="0"/>
              <a:t>Sheridan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63 people in </a:t>
            </a:r>
            <a:r>
              <a:rPr lang="en-US" sz="1600" dirty="0"/>
              <a:t>Sheridan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and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6 people in Sheridan County  </a:t>
            </a:r>
            <a:endParaRPr lang="en-US" sz="1600" dirty="0"/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Important source of economic activity in Sheridan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9 jobs created/supported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$519,000 in labor income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$1,492,000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Sheridan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Retail Trade, 2) Public Administration, 3) Food Services, and 4) Wholesale Trade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83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Teton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113998"/>
            <a:ext cx="11248725" cy="663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Teton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625 adults (ages 19-64) in Teton County (as of 8/2023), approx. 9.8%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Oct. 2022 – Oct.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436 people in Teton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169 people in Teton County</a:t>
            </a:r>
            <a:r>
              <a:rPr lang="en-US" sz="1600" dirty="0"/>
              <a:t>; and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9 people in Teton County</a:t>
            </a: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Major source of economic activity in Teton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16 jobs created/supported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$678,000 in labor income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$2,051,000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Teton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Public Administration, 2) Wholesale Trade, 3) Retail Trade, and 4) Accommodation &amp; Food Services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61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Valley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113998"/>
            <a:ext cx="11248725" cy="663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Valley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529 adults (ages 19-64) in Valley County (as of 10/2023), approx. 7.0%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Dec. 2022 – Dec.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373 people in </a:t>
            </a:r>
            <a:r>
              <a:rPr lang="en-US" sz="1600" dirty="0"/>
              <a:t>Valley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208 people in </a:t>
            </a:r>
            <a:r>
              <a:rPr lang="en-US" sz="1600" dirty="0"/>
              <a:t>Valley</a:t>
            </a:r>
            <a:r>
              <a:rPr lang="en-US" sz="1600" dirty="0">
                <a:latin typeface="Avenir Light" panose="020B0402020203020204" pitchFamily="34" charset="0"/>
              </a:rPr>
              <a:t> County</a:t>
            </a:r>
            <a:r>
              <a:rPr lang="en-US" sz="1600" dirty="0"/>
              <a:t>; and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38 people in Valley County  </a:t>
            </a:r>
            <a:endParaRPr lang="en-US" sz="1600" dirty="0"/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Important source of economic activity in Valley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36 jobs created/supported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$2,014,000 in labor income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$4,960,000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Valley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Accommodations and Food Services, 2) Public Administration, 3) Retail Trade, 4) Healthcare, and 5) Professional and Business Services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92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A Closer Look: Yellowstone County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C1D60D-44A0-4A72-9D6B-8945FBB4C2E4}"/>
              </a:ext>
            </a:extLst>
          </p:cNvPr>
          <p:cNvSpPr/>
          <p:nvPr/>
        </p:nvSpPr>
        <p:spPr>
          <a:xfrm>
            <a:off x="149087" y="5456583"/>
            <a:ext cx="2256183" cy="76359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1426A"/>
              </a:solidFill>
              <a:effectLst/>
              <a:uFillTx/>
              <a:latin typeface="Avenir Next Ultra Light"/>
              <a:ea typeface="Avenir Next Ultra Light"/>
              <a:cs typeface="Avenir Next Ultra Light"/>
              <a:sym typeface="Avenir Next Ultra Light"/>
            </a:endParaRPr>
          </a:p>
        </p:txBody>
      </p:sp>
      <p:sp>
        <p:nvSpPr>
          <p:cNvPr id="718" name="Rectangle 8"/>
          <p:cNvSpPr txBox="1"/>
          <p:nvPr/>
        </p:nvSpPr>
        <p:spPr>
          <a:xfrm>
            <a:off x="381000" y="1206762"/>
            <a:ext cx="11248725" cy="663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Supporting healthy, productive workers for Yellowstone County businesses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Provides coverage to 16,687 adults (ages 19-64) in Yellowstone County (as of 7/2023), approx. 10% of county pop.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From Sept. 2022 – Sept. 2023, expansion supported: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b="1" dirty="0">
                <a:latin typeface="Avenir Heavy" panose="020B0703020203020204" pitchFamily="34" charset="0"/>
              </a:rPr>
              <a:t>Preventative services </a:t>
            </a:r>
            <a:r>
              <a:rPr lang="en-US" sz="1600" dirty="0">
                <a:latin typeface="Avenir Light" panose="020B0402020203020204" pitchFamily="34" charset="0"/>
              </a:rPr>
              <a:t>for 10,828 people in Yellowstone County</a:t>
            </a:r>
            <a:r>
              <a:rPr lang="en-US" sz="1600" dirty="0"/>
              <a:t>;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Mental health services </a:t>
            </a:r>
            <a:r>
              <a:rPr lang="en-US" sz="1600" dirty="0">
                <a:latin typeface="Avenir Light" panose="020B0402020203020204" pitchFamily="34" charset="0"/>
              </a:rPr>
              <a:t>for 7,484 people in Yellowstone County</a:t>
            </a:r>
            <a:r>
              <a:rPr lang="en-US" sz="1600" dirty="0"/>
              <a:t>; and </a:t>
            </a:r>
          </a:p>
          <a:p>
            <a:pPr marL="12801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1600" dirty="0">
                <a:latin typeface="Avenir Light" panose="020B0402020203020204" pitchFamily="34" charset="0"/>
              </a:rPr>
              <a:t>for 2,172 people in Yellowstone County</a:t>
            </a: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Major source of economic activity in Yellowstone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1,583 jobs created/supported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$113.6 million in labor income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>
                <a:latin typeface="Avenir Light" panose="020B0402020203020204" pitchFamily="34" charset="0"/>
              </a:rPr>
              <a:t>$262.5 million in total output</a:t>
            </a:r>
            <a:endParaRPr lang="en-US" sz="1600" b="1" dirty="0">
              <a:latin typeface="Avenir Heavy" panose="020B0703020203020204" pitchFamily="34" charset="0"/>
            </a:endParaRPr>
          </a:p>
          <a:p>
            <a:pPr marL="36576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Supports key industries in Yellowstone County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Top industries, by employment: 1) Healthcare, 2) Retail Trade, 3) Accommodation &amp; Food Services</a:t>
            </a:r>
          </a:p>
          <a:p>
            <a:pPr marL="914400" lvl="1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1600" dirty="0"/>
              <a:t>Medicaid covers more than 30% of people working as maids/housekeepers, child care workers, and food service workers; more than 20% of personal care aides, waiters and waitresses, cashiers, retail salespeople and laborers</a:t>
            </a: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055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Why should we care? </a:t>
            </a:r>
            <a:endParaRPr dirty="0"/>
          </a:p>
        </p:txBody>
      </p:sp>
      <p:sp>
        <p:nvSpPr>
          <p:cNvPr id="718" name="Rectangle 8"/>
          <p:cNvSpPr txBox="1"/>
          <p:nvPr/>
        </p:nvSpPr>
        <p:spPr>
          <a:xfrm>
            <a:off x="381000" y="1551544"/>
            <a:ext cx="10920491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200" dirty="0">
                <a:latin typeface="Avenir Heavy" panose="020B0703020203020204" pitchFamily="34" charset="0"/>
              </a:rPr>
              <a:t>7,500 jobs </a:t>
            </a:r>
            <a:r>
              <a:rPr lang="en-US" sz="3200" dirty="0">
                <a:latin typeface="Avenir Book" panose="02000503020000020003" pitchFamily="2" charset="0"/>
              </a:rPr>
              <a:t>statewide and across multiple industries</a:t>
            </a:r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200" dirty="0">
                <a:latin typeface="Avenir Heavy" panose="020B0703020203020204" pitchFamily="34" charset="0"/>
              </a:rPr>
              <a:t>$475 million </a:t>
            </a:r>
            <a:r>
              <a:rPr lang="en-US" sz="3200" dirty="0">
                <a:latin typeface="Avenir Book" panose="02000503020000020003" pitchFamily="2" charset="0"/>
              </a:rPr>
              <a:t>in personal income per year</a:t>
            </a:r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200" dirty="0">
                <a:latin typeface="Avenir Heavy" panose="020B0703020203020204" pitchFamily="34" charset="0"/>
              </a:rPr>
              <a:t>$775 million </a:t>
            </a:r>
            <a:r>
              <a:rPr lang="en-US" sz="3200" dirty="0">
                <a:latin typeface="Avenir Book" panose="02000503020000020003" pitchFamily="2" charset="0"/>
              </a:rPr>
              <a:t>in economic activity per year</a:t>
            </a:r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200" dirty="0">
                <a:latin typeface="Avenir Heavy" panose="020B0703020203020204" pitchFamily="34" charset="0"/>
              </a:rPr>
              <a:t>$27 million </a:t>
            </a:r>
            <a:r>
              <a:rPr lang="en-US" sz="3200" dirty="0">
                <a:latin typeface="Avenir Book" panose="02000503020000020003" pitchFamily="2" charset="0"/>
              </a:rPr>
              <a:t>funding gap in state budget per biennium</a:t>
            </a:r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200" dirty="0">
                <a:latin typeface="Avenir Book" panose="02000503020000020003" pitchFamily="2" charset="0"/>
              </a:rPr>
              <a:t>The stability of </a:t>
            </a:r>
            <a:r>
              <a:rPr lang="en-US" sz="3200" dirty="0">
                <a:latin typeface="Avenir Heavy" panose="020B0703020203020204" pitchFamily="34" charset="0"/>
              </a:rPr>
              <a:t>our state’s healthcare system</a:t>
            </a:r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200" dirty="0">
                <a:latin typeface="Avenir Book" panose="02000503020000020003" pitchFamily="2" charset="0"/>
              </a:rPr>
              <a:t>The health of </a:t>
            </a:r>
            <a:r>
              <a:rPr lang="en-US" sz="3200" dirty="0">
                <a:latin typeface="Avenir Heavy" panose="020B0703020203020204" pitchFamily="34" charset="0"/>
              </a:rPr>
              <a:t>our low-income workforce</a:t>
            </a:r>
            <a:endParaRPr sz="3200" dirty="0">
              <a:latin typeface="Avenir Heavy" panose="020B07030202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90"/>
          </a:xfrm>
          <a:prstGeom prst="rect">
            <a:avLst/>
          </a:prstGeom>
        </p:spPr>
        <p:txBody>
          <a:bodyPr>
            <a:normAutofit/>
          </a:bodyPr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Why should we care? </a:t>
            </a:r>
            <a:endParaRPr dirty="0"/>
          </a:p>
        </p:txBody>
      </p:sp>
      <p:sp>
        <p:nvSpPr>
          <p:cNvPr id="718" name="Rectangle 8"/>
          <p:cNvSpPr txBox="1"/>
          <p:nvPr/>
        </p:nvSpPr>
        <p:spPr>
          <a:xfrm>
            <a:off x="426719" y="1283188"/>
            <a:ext cx="10920491" cy="4755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000" dirty="0">
                <a:latin typeface="Avenir Heavy" panose="020B0703020203020204" pitchFamily="34" charset="0"/>
              </a:rPr>
              <a:t>Total Program Cost: </a:t>
            </a:r>
            <a:r>
              <a:rPr lang="en-US" sz="3000" dirty="0"/>
              <a:t>$2.15 billion </a:t>
            </a:r>
            <a:r>
              <a:rPr lang="en-US" sz="2200" dirty="0"/>
              <a:t>(biennium budget)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000" dirty="0">
                <a:latin typeface="Avenir Heavy" panose="020B0703020203020204" pitchFamily="34" charset="0"/>
              </a:rPr>
              <a:t>State General Fund: </a:t>
            </a:r>
            <a:r>
              <a:rPr lang="en-US" sz="3000" dirty="0"/>
              <a:t>$82 million </a:t>
            </a:r>
            <a:r>
              <a:rPr lang="en-US" sz="2200" dirty="0"/>
              <a:t>(biennium budget)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000" dirty="0">
                <a:latin typeface="Avenir Heavy" panose="020B0703020203020204" pitchFamily="34" charset="0"/>
              </a:rPr>
              <a:t>State Special Funds: </a:t>
            </a:r>
            <a:r>
              <a:rPr lang="en-US" sz="3000" dirty="0"/>
              <a:t>$55 million </a:t>
            </a:r>
            <a:r>
              <a:rPr lang="en-US" sz="2200" dirty="0"/>
              <a:t>(biennium budget)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000" dirty="0">
                <a:latin typeface="Avenir Heavy" panose="020B0703020203020204" pitchFamily="34" charset="0"/>
              </a:rPr>
              <a:t>Hospital Tax: </a:t>
            </a:r>
            <a:r>
              <a:rPr lang="en-US" sz="3000" dirty="0"/>
              <a:t>$60 million </a:t>
            </a:r>
            <a:r>
              <a:rPr lang="en-US" sz="2200" dirty="0"/>
              <a:t>(biennium budget)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000" dirty="0">
                <a:latin typeface="Avenir Heavy" panose="020B0703020203020204" pitchFamily="34" charset="0"/>
              </a:rPr>
              <a:t>25:1 Return-on-Investment: </a:t>
            </a:r>
            <a:r>
              <a:rPr lang="en-US" sz="3000" dirty="0"/>
              <a:t>Montana secures $25 in healthcare services for every General Fund dollar spent, generating a 2,521% ROI </a:t>
            </a:r>
            <a:r>
              <a:rPr lang="en-US" sz="2200" dirty="0"/>
              <a:t>(</a:t>
            </a:r>
            <a:r>
              <a:rPr lang="en-US" sz="2200" i="1" dirty="0"/>
              <a:t>does not include economy-wide impacts</a:t>
            </a:r>
            <a:r>
              <a:rPr lang="en-US" sz="2200" dirty="0"/>
              <a:t>) 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000" dirty="0">
                <a:latin typeface="Avenir Heavy" panose="020B0703020203020204" pitchFamily="34" charset="0"/>
              </a:rPr>
              <a:t>Without: </a:t>
            </a:r>
            <a:r>
              <a:rPr lang="en-US" sz="3000" dirty="0"/>
              <a:t>Less access, fewer services, lost jobs, less healthy workforce, higher health premiums</a:t>
            </a:r>
          </a:p>
          <a:p>
            <a:pPr marL="342900" lvl="1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7887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What is Medicaid? </a:t>
            </a:r>
            <a:endParaRPr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453BAE9-063F-423E-B8A2-9B074B1D8371}"/>
              </a:ext>
            </a:extLst>
          </p:cNvPr>
          <p:cNvSpPr txBox="1"/>
          <p:nvPr/>
        </p:nvSpPr>
        <p:spPr>
          <a:xfrm>
            <a:off x="381000" y="1780082"/>
            <a:ext cx="10920491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200" dirty="0">
                <a:latin typeface="Avenir Book" panose="02000503020000020003" pitchFamily="2" charset="0"/>
              </a:rPr>
              <a:t>State-federal partnership to provide health coverage to low-income adults, children, pregnant women, elderly adults and people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23210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42600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What is Medicaid </a:t>
            </a:r>
            <a:r>
              <a:rPr lang="en-US" u="sng" dirty="0"/>
              <a:t>Expansion</a:t>
            </a:r>
            <a:r>
              <a:rPr lang="en-US" dirty="0"/>
              <a:t>? </a:t>
            </a:r>
            <a:endParaRPr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453BAE9-063F-423E-B8A2-9B074B1D8371}"/>
              </a:ext>
            </a:extLst>
          </p:cNvPr>
          <p:cNvSpPr txBox="1"/>
          <p:nvPr/>
        </p:nvSpPr>
        <p:spPr>
          <a:xfrm>
            <a:off x="381000" y="1231440"/>
            <a:ext cx="10920491" cy="4745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800" dirty="0">
                <a:latin typeface="Avenir Book" panose="02000503020000020003" pitchFamily="2" charset="0"/>
              </a:rPr>
              <a:t>Provides healthcare coverage for adults, ages 19-64, with incomes below 138 percent of the federal poverty level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800" dirty="0">
                <a:latin typeface="Avenir Book" panose="02000503020000020003" pitchFamily="2" charset="0"/>
              </a:rPr>
              <a:t>Equates to a </a:t>
            </a:r>
            <a:r>
              <a:rPr lang="en-US" sz="2800" u="sng" dirty="0">
                <a:latin typeface="Avenir Book" panose="02000503020000020003" pitchFamily="2" charset="0"/>
                <a:hlinkClick r:id="rId2"/>
              </a:rPr>
              <a:t>monthly income</a:t>
            </a:r>
            <a:r>
              <a:rPr lang="en-US" sz="2800" dirty="0">
                <a:latin typeface="Avenir Book" panose="02000503020000020003" pitchFamily="2" charset="0"/>
              </a:rPr>
              <a:t> of about $1,600 ($19,300 annually) for a single adult or $2,750 ($33,000 annually) for a family of three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800" dirty="0">
                <a:latin typeface="Avenir Book" panose="02000503020000020003" pitchFamily="2" charset="0"/>
              </a:rPr>
              <a:t>Covers approx. 80,000 Montanans (on average) who fall in the “coverage gap”</a:t>
            </a:r>
          </a:p>
          <a:p>
            <a:pPr marL="914400" lvl="1" indent="-3429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200" dirty="0">
                <a:latin typeface="Avenir Book" panose="02000503020000020003" pitchFamily="2" charset="0"/>
              </a:rPr>
              <a:t>Incomes too high to qualify for traditional Medicaid, but too low to afford health insurance or qualify for the insurance exchange</a:t>
            </a:r>
          </a:p>
          <a:p>
            <a:pPr marL="914400" lvl="1" indent="-342900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200" dirty="0">
                <a:latin typeface="Avenir Book" panose="02000503020000020003" pitchFamily="2" charset="0"/>
              </a:rPr>
              <a:t>Without coverage, seek healthcare in most emergent and expensive situations contributing to medical debt</a:t>
            </a:r>
          </a:p>
          <a:p>
            <a:pPr lvl="1" indent="0">
              <a:buClr>
                <a:schemeClr val="accent3"/>
              </a:buClr>
              <a:buSzPct val="100000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56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519600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Impact on Business &amp; Employers</a:t>
            </a:r>
            <a:endParaRPr dirty="0"/>
          </a:p>
        </p:txBody>
      </p:sp>
      <p:sp>
        <p:nvSpPr>
          <p:cNvPr id="718" name="Rectangle 8"/>
          <p:cNvSpPr txBox="1"/>
          <p:nvPr/>
        </p:nvSpPr>
        <p:spPr>
          <a:xfrm>
            <a:off x="426719" y="1613220"/>
            <a:ext cx="11033098" cy="5666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800" b="1" dirty="0">
                <a:latin typeface="Avenir Heavy" panose="020B0703020203020204" pitchFamily="34" charset="0"/>
              </a:rPr>
              <a:t>Important source of health coverage for employees, especially in small businesses </a:t>
            </a:r>
          </a:p>
          <a:p>
            <a:pPr marL="9144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200" dirty="0">
                <a:latin typeface="Avenir Heavy" panose="020B0703020203020204" pitchFamily="34" charset="0"/>
              </a:rPr>
              <a:t>Every county had at least 30% of their businesses </a:t>
            </a:r>
            <a:r>
              <a:rPr lang="en-US" sz="2200" dirty="0">
                <a:latin typeface="Avenir Book" panose="02000503020000020003" pitchFamily="2" charset="0"/>
              </a:rPr>
              <a:t>employing MT Medicaid participants</a:t>
            </a:r>
          </a:p>
          <a:p>
            <a:pPr marL="9144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200" dirty="0">
                <a:latin typeface="Avenir Heavy" panose="020B0703020203020204" pitchFamily="34" charset="0"/>
              </a:rPr>
              <a:t>57% of private MT businesses </a:t>
            </a:r>
            <a:r>
              <a:rPr lang="en-US" sz="2200" dirty="0">
                <a:latin typeface="Avenir Book" panose="02000503020000020003" pitchFamily="2" charset="0"/>
              </a:rPr>
              <a:t>had at least one employee enrolled in MT Medicaid, including 38% of businesses with 5 or fewer employees</a:t>
            </a:r>
          </a:p>
          <a:p>
            <a:pPr marL="9144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200" dirty="0">
                <a:latin typeface="Avenir Heavy" panose="020B0703020203020204" pitchFamily="34" charset="0"/>
              </a:rPr>
              <a:t>16% of the private sector workforce </a:t>
            </a:r>
            <a:r>
              <a:rPr lang="en-US" sz="2200" dirty="0">
                <a:latin typeface="Avenir Book" panose="02000503020000020003" pitchFamily="2" charset="0"/>
              </a:rPr>
              <a:t>is enrolled in MT Medicaid</a:t>
            </a:r>
          </a:p>
          <a:p>
            <a:pPr marL="9144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200" dirty="0">
                <a:latin typeface="Avenir Book" panose="02000503020000020003" pitchFamily="2" charset="0"/>
              </a:rPr>
              <a:t>If employers had privately insured all workers enrolled in MT Medicaid in 2017, the cost to businesses would have been </a:t>
            </a:r>
            <a:r>
              <a:rPr lang="en-US" sz="2200" dirty="0">
                <a:latin typeface="Avenir Heavy" panose="020B0703020203020204" pitchFamily="34" charset="0"/>
              </a:rPr>
              <a:t>$353.6 million - $941.2 million</a:t>
            </a:r>
            <a:r>
              <a:rPr lang="en-US" sz="2200" i="1" dirty="0">
                <a:latin typeface="Avenir Book" panose="02000503020000020003" pitchFamily="2" charset="0"/>
              </a:rPr>
              <a:t>	</a:t>
            </a:r>
          </a:p>
          <a:p>
            <a:pPr marL="571500" algn="r">
              <a:lnSpc>
                <a:spcPct val="90000"/>
              </a:lnSpc>
              <a:spcAft>
                <a:spcPts val="600"/>
              </a:spcAft>
              <a:buClr>
                <a:schemeClr val="accent3"/>
              </a:buClr>
              <a:buSzPct val="120000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i="1" dirty="0"/>
              <a:t>-</a:t>
            </a:r>
            <a:r>
              <a:rPr lang="en-US" sz="1600" i="1" dirty="0"/>
              <a:t>Montana Medicaid and Montana Employers, 2019</a:t>
            </a:r>
          </a:p>
          <a:p>
            <a:pPr>
              <a:buClr>
                <a:schemeClr val="accent3"/>
              </a:buClr>
              <a:buSzPct val="100000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93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Title 3"/>
          <p:cNvSpPr txBox="1">
            <a:spLocks noGrp="1"/>
          </p:cNvSpPr>
          <p:nvPr>
            <p:ph type="title"/>
          </p:nvPr>
        </p:nvSpPr>
        <p:spPr>
          <a:xfrm>
            <a:off x="381000" y="450027"/>
            <a:ext cx="10515600" cy="763590"/>
          </a:xfrm>
          <a:prstGeom prst="rect">
            <a:avLst/>
          </a:prstGeom>
        </p:spPr>
        <p:txBody>
          <a:bodyPr/>
          <a:lstStyle>
            <a:lvl1pPr defTabSz="832104">
              <a:defRPr sz="3913" b="0">
                <a:solidFill>
                  <a:srgbClr val="3D5B6C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/>
              <a:t>Impact on Business &amp; Employers</a:t>
            </a:r>
            <a:endParaRPr dirty="0"/>
          </a:p>
        </p:txBody>
      </p:sp>
      <p:sp>
        <p:nvSpPr>
          <p:cNvPr id="718" name="Rectangle 8"/>
          <p:cNvSpPr txBox="1"/>
          <p:nvPr/>
        </p:nvSpPr>
        <p:spPr>
          <a:xfrm>
            <a:off x="426719" y="1195778"/>
            <a:ext cx="11248725" cy="5791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342900" indent="-3429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Businesses need healthy, productive workers</a:t>
            </a:r>
          </a:p>
          <a:p>
            <a:pPr marL="914400" lvl="1" indent="-3429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Book" panose="02000503020000020003" pitchFamily="2" charset="0"/>
              </a:rPr>
              <a:t>Health coverage linked to higher workforce productivity</a:t>
            </a:r>
          </a:p>
          <a:p>
            <a:pPr marL="914400" lvl="1" indent="-3429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Book" panose="02000503020000020003" pitchFamily="2" charset="0"/>
              </a:rPr>
              <a:t>In 2021, expansion supported </a:t>
            </a:r>
            <a:r>
              <a:rPr lang="en-US" sz="2000" b="1" dirty="0">
                <a:latin typeface="Avenir Heavy" panose="020B0703020203020204" pitchFamily="34" charset="0"/>
              </a:rPr>
              <a:t>preventative services </a:t>
            </a:r>
            <a:r>
              <a:rPr lang="en-US" sz="2000" dirty="0">
                <a:latin typeface="Avenir Book" panose="02000503020000020003" pitchFamily="2" charset="0"/>
              </a:rPr>
              <a:t>for 61,000 people; </a:t>
            </a:r>
            <a:r>
              <a:rPr lang="en-US" sz="2000" dirty="0">
                <a:latin typeface="Avenir Heavy" panose="020B0703020203020204" pitchFamily="34" charset="0"/>
              </a:rPr>
              <a:t>mental health services </a:t>
            </a:r>
            <a:r>
              <a:rPr lang="en-US" sz="2000" dirty="0">
                <a:latin typeface="Avenir Book" panose="02000503020000020003" pitchFamily="2" charset="0"/>
              </a:rPr>
              <a:t>for 34,000 people; and </a:t>
            </a:r>
            <a:r>
              <a:rPr lang="en-US" sz="2000" dirty="0">
                <a:latin typeface="Avenir Heavy" panose="020B0703020203020204" pitchFamily="34" charset="0"/>
              </a:rPr>
              <a:t>substance use disorder treatment </a:t>
            </a:r>
            <a:r>
              <a:rPr lang="en-US" sz="2000" dirty="0">
                <a:latin typeface="Avenir Book" panose="02000503020000020003" pitchFamily="2" charset="0"/>
              </a:rPr>
              <a:t>for 5,500 people</a:t>
            </a:r>
          </a:p>
          <a:p>
            <a:pPr marL="365760" lvl="1" indent="-3429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Key strategy in addressing workforce shortage</a:t>
            </a:r>
          </a:p>
          <a:p>
            <a:pPr marL="914400" lvl="1" indent="-3429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Book" panose="02000503020000020003" pitchFamily="2" charset="0"/>
              </a:rPr>
              <a:t>Protects existing workforce and can grow capacity of workers age 18+</a:t>
            </a:r>
          </a:p>
          <a:p>
            <a:pPr marL="365760" lvl="1" indent="-3429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Major source of economic activity across Montana</a:t>
            </a:r>
          </a:p>
          <a:p>
            <a:pPr marL="365760" lvl="1" indent="-3429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400" b="1" dirty="0">
                <a:latin typeface="Avenir Heavy" panose="020B0703020203020204" pitchFamily="34" charset="0"/>
              </a:rPr>
              <a:t>Enhances business recruitment &amp; relocation prospecting</a:t>
            </a:r>
          </a:p>
          <a:p>
            <a:pPr marL="914400" lvl="1" indent="-3429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Book" panose="02000503020000020003" pitchFamily="2" charset="0"/>
              </a:rPr>
              <a:t>Healthier workforce</a:t>
            </a:r>
          </a:p>
          <a:p>
            <a:pPr marL="914400" lvl="1" indent="-342900">
              <a:spcBef>
                <a:spcPts val="200"/>
              </a:spcBef>
              <a:spcAft>
                <a:spcPts val="600"/>
              </a:spcAft>
              <a:buClr>
                <a:schemeClr val="accent3"/>
              </a:buClr>
              <a:buSzPct val="120000"/>
              <a:buFont typeface="Wingdings" panose="05000000000000000000" pitchFamily="2" charset="2"/>
              <a:buChar char="§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2000" dirty="0">
                <a:latin typeface="Avenir Book" panose="02000503020000020003" pitchFamily="2" charset="0"/>
              </a:rPr>
              <a:t>Stronger local healthcare system: financially viable, access and services preserved</a:t>
            </a:r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FontTx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342900" indent="-342900">
              <a:buClr>
                <a:schemeClr val="accent3"/>
              </a:buClr>
              <a:buSzPct val="100000"/>
              <a:buChar char="▪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  <a:p>
            <a:pPr marL="457200" lvl="2" indent="-457200"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83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1426A"/>
      </a:dk1>
      <a:lt1>
        <a:srgbClr val="FFFFFF"/>
      </a:lt1>
      <a:dk2>
        <a:srgbClr val="A7A7A7"/>
      </a:dk2>
      <a:lt2>
        <a:srgbClr val="535353"/>
      </a:lt2>
      <a:accent1>
        <a:srgbClr val="4F758B"/>
      </a:accent1>
      <a:accent2>
        <a:srgbClr val="9CAF88"/>
      </a:accent2>
      <a:accent3>
        <a:srgbClr val="ED8B00"/>
      </a:accent3>
      <a:accent4>
        <a:srgbClr val="8DB9CA"/>
      </a:accent4>
      <a:accent5>
        <a:srgbClr val="E35205"/>
      </a:accent5>
      <a:accent6>
        <a:srgbClr val="5C7F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1426A"/>
            </a:solidFill>
            <a:effectLst/>
            <a:uFillTx/>
            <a:latin typeface="Avenir Next Ultra Light"/>
            <a:ea typeface="Avenir Next Ultra Light"/>
            <a:cs typeface="Avenir Next Ultra Light"/>
            <a:sym typeface="Avenir Next Ultr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1426A"/>
            </a:solidFill>
            <a:effectLst/>
            <a:uFillTx/>
            <a:latin typeface="Avenir Next Ultra Light"/>
            <a:ea typeface="Avenir Next Ultra Light"/>
            <a:cs typeface="Avenir Next Ultra Light"/>
            <a:sym typeface="Avenir Next Ultr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758B"/>
      </a:accent1>
      <a:accent2>
        <a:srgbClr val="9CAF88"/>
      </a:accent2>
      <a:accent3>
        <a:srgbClr val="ED8B00"/>
      </a:accent3>
      <a:accent4>
        <a:srgbClr val="8DB9CA"/>
      </a:accent4>
      <a:accent5>
        <a:srgbClr val="E35205"/>
      </a:accent5>
      <a:accent6>
        <a:srgbClr val="5C7F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1426A"/>
            </a:solidFill>
            <a:effectLst/>
            <a:uFillTx/>
            <a:latin typeface="Avenir Next Ultra Light"/>
            <a:ea typeface="Avenir Next Ultra Light"/>
            <a:cs typeface="Avenir Next Ultra Light"/>
            <a:sym typeface="Avenir Next Ultr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1426A"/>
            </a:solidFill>
            <a:effectLst/>
            <a:uFillTx/>
            <a:latin typeface="Avenir Next Ultra Light"/>
            <a:ea typeface="Avenir Next Ultra Light"/>
            <a:cs typeface="Avenir Next Ultra Light"/>
            <a:sym typeface="Avenir Next Ultr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6639</TotalTime>
  <Words>5956</Words>
  <Application>Microsoft Office PowerPoint</Application>
  <PresentationFormat>Widescreen</PresentationFormat>
  <Paragraphs>453</Paragraphs>
  <Slides>33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Avenir Black</vt:lpstr>
      <vt:lpstr>Avenir Book</vt:lpstr>
      <vt:lpstr>Avenir Heavy</vt:lpstr>
      <vt:lpstr>Avenir Light</vt:lpstr>
      <vt:lpstr>Avenir Medium</vt:lpstr>
      <vt:lpstr>Avenir Next LT Pro</vt:lpstr>
      <vt:lpstr>Avenir Next Regular</vt:lpstr>
      <vt:lpstr>Avenir Next Ultra Light</vt:lpstr>
      <vt:lpstr>Calibri</vt:lpstr>
      <vt:lpstr>Wingdings</vt:lpstr>
      <vt:lpstr>Office Theme</vt:lpstr>
      <vt:lpstr>PowerPoint Presentation</vt:lpstr>
      <vt:lpstr>Good health policy  is good business policy.</vt:lpstr>
      <vt:lpstr>PowerPoint Presentation</vt:lpstr>
      <vt:lpstr>Why should we care? </vt:lpstr>
      <vt:lpstr>Why should we care? </vt:lpstr>
      <vt:lpstr>What is Medicaid? </vt:lpstr>
      <vt:lpstr>What is Medicaid Expansion? </vt:lpstr>
      <vt:lpstr>Impact on Business &amp; Employers</vt:lpstr>
      <vt:lpstr>Impact on Business &amp; Employers</vt:lpstr>
      <vt:lpstr>A Closer Look: Sample County</vt:lpstr>
      <vt:lpstr>Myths of  Medicaid Expansion</vt:lpstr>
      <vt:lpstr>Myth: Medicaid expansion builds dependency on government assistance. </vt:lpstr>
      <vt:lpstr>Myth: People covered by Medicaid expansion don’t work. </vt:lpstr>
      <vt:lpstr>Myth: Montanans don’t support Medicaid expansion.</vt:lpstr>
      <vt:lpstr>Myth: Medicaid expansion doesn’t impact me.</vt:lpstr>
      <vt:lpstr>Myth: Medicaid expansion doesn’t impact me. (Continued)</vt:lpstr>
      <vt:lpstr>Our Ask</vt:lpstr>
      <vt:lpstr>PowerPoint Presentation</vt:lpstr>
      <vt:lpstr>Additional Counties</vt:lpstr>
      <vt:lpstr>A Closer Look: Beaverhead County</vt:lpstr>
      <vt:lpstr>A Closer Look: Big Horn County</vt:lpstr>
      <vt:lpstr>A Closer Look: Broadwater County</vt:lpstr>
      <vt:lpstr>A Closer Look: Cascade County</vt:lpstr>
      <vt:lpstr>A Closer Look: Chouteau County</vt:lpstr>
      <vt:lpstr>A Closer Look: Custer County</vt:lpstr>
      <vt:lpstr>A Closer Look: Daniels County</vt:lpstr>
      <vt:lpstr>A Closer Look: Flathead County</vt:lpstr>
      <vt:lpstr>A Closer Look: Richland County</vt:lpstr>
      <vt:lpstr>A Closer Look: Roosevelt County</vt:lpstr>
      <vt:lpstr>A Closer Look: Sheridan County</vt:lpstr>
      <vt:lpstr>A Closer Look: Teton County</vt:lpstr>
      <vt:lpstr>A Closer Look: Valley County</vt:lpstr>
      <vt:lpstr>A Closer Look: Yellowstone County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Peterson</dc:creator>
  <cp:lastModifiedBy>Katy Mack</cp:lastModifiedBy>
  <cp:revision>80</cp:revision>
  <cp:lastPrinted>2023-01-31T14:40:50Z</cp:lastPrinted>
  <dcterms:modified xsi:type="dcterms:W3CDTF">2024-02-15T23:41:14Z</dcterms:modified>
</cp:coreProperties>
</file>